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97" r:id="rId3"/>
    <p:sldId id="298" r:id="rId4"/>
    <p:sldId id="264" r:id="rId5"/>
    <p:sldId id="265" r:id="rId6"/>
    <p:sldId id="266" r:id="rId7"/>
    <p:sldId id="267" r:id="rId8"/>
    <p:sldId id="296" r:id="rId9"/>
    <p:sldId id="268" r:id="rId10"/>
    <p:sldId id="274" r:id="rId11"/>
    <p:sldId id="269" r:id="rId12"/>
    <p:sldId id="270" r:id="rId13"/>
    <p:sldId id="272" r:id="rId14"/>
    <p:sldId id="278" r:id="rId15"/>
    <p:sldId id="273" r:id="rId16"/>
    <p:sldId id="290" r:id="rId17"/>
    <p:sldId id="291" r:id="rId18"/>
    <p:sldId id="292" r:id="rId19"/>
    <p:sldId id="293" r:id="rId20"/>
    <p:sldId id="294" r:id="rId21"/>
    <p:sldId id="287" r:id="rId22"/>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77" autoAdjust="0"/>
  </p:normalViewPr>
  <p:slideViewPr>
    <p:cSldViewPr>
      <p:cViewPr varScale="1">
        <p:scale>
          <a:sx n="48" d="100"/>
          <a:sy n="48" d="100"/>
        </p:scale>
        <p:origin x="193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6866" y="0"/>
            <a:ext cx="2890665" cy="498008"/>
          </a:xfrm>
          <a:prstGeom prst="rect">
            <a:avLst/>
          </a:prstGeom>
        </p:spPr>
        <p:txBody>
          <a:bodyPr vert="horz" lIns="91440" tIns="45720" rIns="91440" bIns="45720" rtlCol="0"/>
          <a:lstStyle>
            <a:lvl1pPr algn="r">
              <a:defRPr sz="1200"/>
            </a:lvl1pPr>
          </a:lstStyle>
          <a:p>
            <a:fld id="{4C084C49-D094-4854-A897-94E82BAF93D8}" type="datetimeFigureOut">
              <a:rPr lang="nl-NL" smtClean="0"/>
              <a:t>14-9-2018</a:t>
            </a:fld>
            <a:endParaRPr lang="nl-NL"/>
          </a:p>
        </p:txBody>
      </p:sp>
      <p:sp>
        <p:nvSpPr>
          <p:cNvPr id="4" name="Tijdelijke aanduiding voor voettekst 3"/>
          <p:cNvSpPr>
            <a:spLocks noGrp="1"/>
          </p:cNvSpPr>
          <p:nvPr>
            <p:ph type="ftr" sz="quarter" idx="2"/>
          </p:nvPr>
        </p:nvSpPr>
        <p:spPr>
          <a:xfrm>
            <a:off x="0" y="9428630"/>
            <a:ext cx="2890665" cy="49800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6866" y="9428630"/>
            <a:ext cx="2890665" cy="498008"/>
          </a:xfrm>
          <a:prstGeom prst="rect">
            <a:avLst/>
          </a:prstGeom>
        </p:spPr>
        <p:txBody>
          <a:bodyPr vert="horz" lIns="91440" tIns="45720" rIns="91440" bIns="45720" rtlCol="0" anchor="b"/>
          <a:lstStyle>
            <a:lvl1pPr algn="r">
              <a:defRPr sz="1200"/>
            </a:lvl1pPr>
          </a:lstStyle>
          <a:p>
            <a:fld id="{AE9D3038-E17B-4C8A-97CC-C437BB57B2BE}" type="slidenum">
              <a:rPr lang="nl-NL" smtClean="0"/>
              <a:t>‹nr.›</a:t>
            </a:fld>
            <a:endParaRPr lang="nl-NL"/>
          </a:p>
        </p:txBody>
      </p:sp>
    </p:spTree>
    <p:extLst>
      <p:ext uri="{BB962C8B-B14F-4D97-AF65-F5344CB8AC3E}">
        <p14:creationId xmlns:p14="http://schemas.microsoft.com/office/powerpoint/2010/main" val="1519094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905ADE7D-5E20-4148-8CA8-5822C8D78473}" type="datetimeFigureOut">
              <a:rPr lang="nl-NL" smtClean="0"/>
              <a:t>14-9-2018</a:t>
            </a:fld>
            <a:endParaRPr lang="nl-NL"/>
          </a:p>
        </p:txBody>
      </p:sp>
      <p:sp>
        <p:nvSpPr>
          <p:cNvPr id="4" name="Tijdelijke aanduiding voor dia-afbeelding 3"/>
          <p:cNvSpPr>
            <a:spLocks noGrp="1" noRot="1" noChangeAspect="1"/>
          </p:cNvSpPr>
          <p:nvPr>
            <p:ph type="sldImg" idx="2"/>
          </p:nvPr>
        </p:nvSpPr>
        <p:spPr>
          <a:xfrm>
            <a:off x="1101725" y="1239838"/>
            <a:ext cx="4465638" cy="335121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4327421-3E6F-4632-AEE8-14405EC1707F}" type="slidenum">
              <a:rPr lang="nl-NL" smtClean="0"/>
              <a:t>‹nr.›</a:t>
            </a:fld>
            <a:endParaRPr lang="nl-NL"/>
          </a:p>
        </p:txBody>
      </p:sp>
    </p:spTree>
    <p:extLst>
      <p:ext uri="{BB962C8B-B14F-4D97-AF65-F5344CB8AC3E}">
        <p14:creationId xmlns:p14="http://schemas.microsoft.com/office/powerpoint/2010/main" val="96870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4327421-3E6F-4632-AEE8-14405EC1707F}" type="slidenum">
              <a:rPr lang="nl-NL" smtClean="0"/>
              <a:t>1</a:t>
            </a:fld>
            <a:endParaRPr lang="nl-NL"/>
          </a:p>
        </p:txBody>
      </p:sp>
    </p:spTree>
    <p:extLst>
      <p:ext uri="{BB962C8B-B14F-4D97-AF65-F5344CB8AC3E}">
        <p14:creationId xmlns:p14="http://schemas.microsoft.com/office/powerpoint/2010/main" val="1478904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Amylose en amylopectine</a:t>
            </a:r>
            <a:r>
              <a:rPr lang="nl-NL" baseline="0" dirty="0" smtClean="0"/>
              <a:t> = </a:t>
            </a:r>
            <a:r>
              <a:rPr lang="nl-NL" dirty="0" smtClean="0"/>
              <a:t>Kristallijnen</a:t>
            </a:r>
            <a:r>
              <a:rPr lang="nl-NL" baseline="0" dirty="0" smtClean="0"/>
              <a:t> structuur /</a:t>
            </a:r>
            <a:r>
              <a:rPr lang="nl-NL" dirty="0" smtClean="0"/>
              <a:t> verbinding</a:t>
            </a:r>
            <a:r>
              <a:rPr lang="nl-NL" baseline="0" dirty="0" smtClean="0"/>
              <a:t> en deze zorgen ervoor dat er geen water in de zetmeel korrel opgenomen kan worden. Bij verhitting 55C ontstaat gelering. Soepen en sausen</a:t>
            </a:r>
            <a:endParaRPr lang="nl-NL" dirty="0"/>
          </a:p>
        </p:txBody>
      </p:sp>
      <p:sp>
        <p:nvSpPr>
          <p:cNvPr id="4" name="Tijdelijke aanduiding voor dianummer 3"/>
          <p:cNvSpPr>
            <a:spLocks noGrp="1"/>
          </p:cNvSpPr>
          <p:nvPr>
            <p:ph type="sldNum" sz="quarter" idx="10"/>
          </p:nvPr>
        </p:nvSpPr>
        <p:spPr/>
        <p:txBody>
          <a:bodyPr/>
          <a:lstStyle/>
          <a:p>
            <a:fld id="{B4327421-3E6F-4632-AEE8-14405EC1707F}" type="slidenum">
              <a:rPr lang="nl-NL" smtClean="0"/>
              <a:t>12</a:t>
            </a:fld>
            <a:endParaRPr lang="nl-NL"/>
          </a:p>
        </p:txBody>
      </p:sp>
    </p:spTree>
    <p:extLst>
      <p:ext uri="{BB962C8B-B14F-4D97-AF65-F5344CB8AC3E}">
        <p14:creationId xmlns:p14="http://schemas.microsoft.com/office/powerpoint/2010/main" val="1379531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4327421-3E6F-4632-AEE8-14405EC1707F}" type="slidenum">
              <a:rPr lang="nl-NL" smtClean="0"/>
              <a:t>13</a:t>
            </a:fld>
            <a:endParaRPr lang="nl-NL"/>
          </a:p>
        </p:txBody>
      </p:sp>
    </p:spTree>
    <p:extLst>
      <p:ext uri="{BB962C8B-B14F-4D97-AF65-F5344CB8AC3E}">
        <p14:creationId xmlns:p14="http://schemas.microsoft.com/office/powerpoint/2010/main" val="2316445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4327421-3E6F-4632-AEE8-14405EC1707F}" type="slidenum">
              <a:rPr lang="nl-NL" smtClean="0"/>
              <a:t>14</a:t>
            </a:fld>
            <a:endParaRPr lang="nl-NL"/>
          </a:p>
        </p:txBody>
      </p:sp>
    </p:spTree>
    <p:extLst>
      <p:ext uri="{BB962C8B-B14F-4D97-AF65-F5344CB8AC3E}">
        <p14:creationId xmlns:p14="http://schemas.microsoft.com/office/powerpoint/2010/main" val="2580184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4327421-3E6F-4632-AEE8-14405EC1707F}" type="slidenum">
              <a:rPr lang="nl-NL" smtClean="0"/>
              <a:t>15</a:t>
            </a:fld>
            <a:endParaRPr lang="nl-NL"/>
          </a:p>
        </p:txBody>
      </p:sp>
    </p:spTree>
    <p:extLst>
      <p:ext uri="{BB962C8B-B14F-4D97-AF65-F5344CB8AC3E}">
        <p14:creationId xmlns:p14="http://schemas.microsoft.com/office/powerpoint/2010/main" val="1932120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Deegwaren / pasta</a:t>
            </a:r>
            <a:r>
              <a:rPr lang="nl-NL" baseline="0" dirty="0" smtClean="0"/>
              <a:t> dan denken we aan Italië, eten 30-35 kg per jaar. Niet uit gevonden dat deden de chinezen 3000 v .Chr.</a:t>
            </a:r>
          </a:p>
          <a:p>
            <a:r>
              <a:rPr lang="nl-NL" baseline="0" dirty="0" smtClean="0"/>
              <a:t>Marco polo 1254-1324 bracht het naar </a:t>
            </a:r>
            <a:r>
              <a:rPr lang="nl-NL" baseline="0" dirty="0" err="1" smtClean="0"/>
              <a:t>italië</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B4327421-3E6F-4632-AEE8-14405EC1707F}" type="slidenum">
              <a:rPr lang="nl-NL" smtClean="0"/>
              <a:t>16</a:t>
            </a:fld>
            <a:endParaRPr lang="nl-NL"/>
          </a:p>
        </p:txBody>
      </p:sp>
    </p:spTree>
    <p:extLst>
      <p:ext uri="{BB962C8B-B14F-4D97-AF65-F5344CB8AC3E}">
        <p14:creationId xmlns:p14="http://schemas.microsoft.com/office/powerpoint/2010/main" val="3699894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4327421-3E6F-4632-AEE8-14405EC1707F}" type="slidenum">
              <a:rPr lang="nl-NL" smtClean="0"/>
              <a:t>17</a:t>
            </a:fld>
            <a:endParaRPr lang="nl-NL"/>
          </a:p>
        </p:txBody>
      </p:sp>
    </p:spTree>
    <p:extLst>
      <p:ext uri="{BB962C8B-B14F-4D97-AF65-F5344CB8AC3E}">
        <p14:creationId xmlns:p14="http://schemas.microsoft.com/office/powerpoint/2010/main" val="614817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Deeg = meel en water soms eieren verschil met Italiaanse pasta</a:t>
            </a:r>
            <a:endParaRPr lang="nl-NL" dirty="0"/>
          </a:p>
        </p:txBody>
      </p:sp>
      <p:sp>
        <p:nvSpPr>
          <p:cNvPr id="4" name="Tijdelijke aanduiding voor dianummer 3"/>
          <p:cNvSpPr>
            <a:spLocks noGrp="1"/>
          </p:cNvSpPr>
          <p:nvPr>
            <p:ph type="sldNum" sz="quarter" idx="10"/>
          </p:nvPr>
        </p:nvSpPr>
        <p:spPr/>
        <p:txBody>
          <a:bodyPr/>
          <a:lstStyle/>
          <a:p>
            <a:fld id="{B4327421-3E6F-4632-AEE8-14405EC1707F}" type="slidenum">
              <a:rPr lang="nl-NL" smtClean="0"/>
              <a:t>18</a:t>
            </a:fld>
            <a:endParaRPr lang="nl-NL"/>
          </a:p>
        </p:txBody>
      </p:sp>
    </p:spTree>
    <p:extLst>
      <p:ext uri="{BB962C8B-B14F-4D97-AF65-F5344CB8AC3E}">
        <p14:creationId xmlns:p14="http://schemas.microsoft.com/office/powerpoint/2010/main" val="262122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Kleuren door spinazie, inkt,</a:t>
            </a:r>
            <a:r>
              <a:rPr lang="nl-NL" baseline="0" dirty="0" smtClean="0"/>
              <a:t> rode biet of tomaat</a:t>
            </a:r>
            <a:endParaRPr lang="nl-NL" dirty="0"/>
          </a:p>
        </p:txBody>
      </p:sp>
      <p:sp>
        <p:nvSpPr>
          <p:cNvPr id="4" name="Tijdelijke aanduiding voor dianummer 3"/>
          <p:cNvSpPr>
            <a:spLocks noGrp="1"/>
          </p:cNvSpPr>
          <p:nvPr>
            <p:ph type="sldNum" sz="quarter" idx="10"/>
          </p:nvPr>
        </p:nvSpPr>
        <p:spPr/>
        <p:txBody>
          <a:bodyPr/>
          <a:lstStyle/>
          <a:p>
            <a:fld id="{B4327421-3E6F-4632-AEE8-14405EC1707F}" type="slidenum">
              <a:rPr lang="nl-NL" smtClean="0"/>
              <a:t>19</a:t>
            </a:fld>
            <a:endParaRPr lang="nl-NL"/>
          </a:p>
        </p:txBody>
      </p:sp>
    </p:spTree>
    <p:extLst>
      <p:ext uri="{BB962C8B-B14F-4D97-AF65-F5344CB8AC3E}">
        <p14:creationId xmlns:p14="http://schemas.microsoft.com/office/powerpoint/2010/main" val="270946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drogen machinaal of uitdrogen,</a:t>
            </a:r>
            <a:r>
              <a:rPr lang="nl-NL" baseline="0" dirty="0" smtClean="0"/>
              <a:t> vormen machinaal of met de hand?</a:t>
            </a:r>
            <a:endParaRPr lang="nl-NL" dirty="0"/>
          </a:p>
        </p:txBody>
      </p:sp>
      <p:sp>
        <p:nvSpPr>
          <p:cNvPr id="4" name="Tijdelijke aanduiding voor dianummer 3"/>
          <p:cNvSpPr>
            <a:spLocks noGrp="1"/>
          </p:cNvSpPr>
          <p:nvPr>
            <p:ph type="sldNum" sz="quarter" idx="10"/>
          </p:nvPr>
        </p:nvSpPr>
        <p:spPr/>
        <p:txBody>
          <a:bodyPr/>
          <a:lstStyle/>
          <a:p>
            <a:fld id="{B4327421-3E6F-4632-AEE8-14405EC1707F}" type="slidenum">
              <a:rPr lang="nl-NL" smtClean="0"/>
              <a:t>20</a:t>
            </a:fld>
            <a:endParaRPr lang="nl-NL"/>
          </a:p>
        </p:txBody>
      </p:sp>
    </p:spTree>
    <p:extLst>
      <p:ext uri="{BB962C8B-B14F-4D97-AF65-F5344CB8AC3E}">
        <p14:creationId xmlns:p14="http://schemas.microsoft.com/office/powerpoint/2010/main" val="1885124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4327421-3E6F-4632-AEE8-14405EC1707F}" type="slidenum">
              <a:rPr lang="nl-NL" smtClean="0"/>
              <a:t>21</a:t>
            </a:fld>
            <a:endParaRPr lang="nl-NL"/>
          </a:p>
        </p:txBody>
      </p:sp>
    </p:spTree>
    <p:extLst>
      <p:ext uri="{BB962C8B-B14F-4D97-AF65-F5344CB8AC3E}">
        <p14:creationId xmlns:p14="http://schemas.microsoft.com/office/powerpoint/2010/main" val="1868659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4327421-3E6F-4632-AEE8-14405EC1707F}" type="slidenum">
              <a:rPr lang="nl-NL" smtClean="0"/>
              <a:t>4</a:t>
            </a:fld>
            <a:endParaRPr lang="nl-NL"/>
          </a:p>
        </p:txBody>
      </p:sp>
    </p:spTree>
    <p:extLst>
      <p:ext uri="{BB962C8B-B14F-4D97-AF65-F5344CB8AC3E}">
        <p14:creationId xmlns:p14="http://schemas.microsoft.com/office/powerpoint/2010/main" val="290002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2000 jaar geleden begonnen we in Nederland met gerst en rogge </a:t>
            </a:r>
            <a:r>
              <a:rPr lang="nl-NL" dirty="0" smtClean="0">
                <a:sym typeface="Wingdings" panose="05000000000000000000" pitchFamily="2" charset="2"/>
              </a:rPr>
              <a:t> roggebrood. </a:t>
            </a:r>
          </a:p>
          <a:p>
            <a:r>
              <a:rPr lang="nl-NL" dirty="0" smtClean="0">
                <a:sym typeface="Wingdings" panose="05000000000000000000" pitchFamily="2" charset="2"/>
              </a:rPr>
              <a:t>Later ook tarwe maar dit was toen nog een luxe product. </a:t>
            </a:r>
          </a:p>
          <a:p>
            <a:endParaRPr lang="nl-NL" dirty="0" smtClean="0">
              <a:sym typeface="Wingdings" panose="05000000000000000000" pitchFamily="2" charset="2"/>
            </a:endParaRPr>
          </a:p>
          <a:p>
            <a:r>
              <a:rPr lang="nl-NL" dirty="0" smtClean="0">
                <a:sym typeface="Wingdings" panose="05000000000000000000" pitchFamily="2" charset="2"/>
              </a:rPr>
              <a:t>Voorbeelden van geslachten: tarwe,</a:t>
            </a:r>
            <a:r>
              <a:rPr lang="nl-NL" baseline="0" dirty="0" smtClean="0">
                <a:sym typeface="Wingdings" panose="05000000000000000000" pitchFamily="2" charset="2"/>
              </a:rPr>
              <a:t> rogge, gerst, haver, maïs, rijst, </a:t>
            </a:r>
            <a:r>
              <a:rPr lang="nl-NL" baseline="0" dirty="0" err="1" smtClean="0">
                <a:sym typeface="Wingdings" panose="05000000000000000000" pitchFamily="2" charset="2"/>
              </a:rPr>
              <a:t>soghum</a:t>
            </a:r>
            <a:r>
              <a:rPr lang="nl-NL" baseline="0" dirty="0" smtClean="0">
                <a:sym typeface="Wingdings" panose="05000000000000000000" pitchFamily="2" charset="2"/>
              </a:rPr>
              <a:t> en gierst</a:t>
            </a:r>
            <a:endParaRPr lang="nl-NL" dirty="0" smtClean="0">
              <a:sym typeface="Wingdings" panose="05000000000000000000" pitchFamily="2" charset="2"/>
            </a:endParaRPr>
          </a:p>
          <a:p>
            <a:endParaRPr lang="nl-NL" dirty="0" smtClean="0">
              <a:sym typeface="Wingdings" panose="05000000000000000000" pitchFamily="2" charset="2"/>
            </a:endParaRPr>
          </a:p>
          <a:p>
            <a:r>
              <a:rPr lang="nl-NL" dirty="0" smtClean="0">
                <a:sym typeface="Wingdings" panose="05000000000000000000" pitchFamily="2" charset="2"/>
              </a:rPr>
              <a:t>Wat levert er nog meer zetmeel?  Wortels</a:t>
            </a:r>
            <a:r>
              <a:rPr lang="nl-NL" baseline="0" dirty="0" smtClean="0">
                <a:sym typeface="Wingdings" panose="05000000000000000000" pitchFamily="2" charset="2"/>
              </a:rPr>
              <a:t> van de cassave (tapioca) wortelgewassen zoals aard, peulen en vruchten zoals bonen en erwten.</a:t>
            </a:r>
            <a:endParaRPr lang="nl-NL" dirty="0" smtClean="0">
              <a:sym typeface="Wingdings" panose="05000000000000000000" pitchFamily="2" charset="2"/>
            </a:endParaRPr>
          </a:p>
          <a:p>
            <a:endParaRPr lang="nl-NL" dirty="0"/>
          </a:p>
        </p:txBody>
      </p:sp>
      <p:sp>
        <p:nvSpPr>
          <p:cNvPr id="4" name="Tijdelijke aanduiding voor dianummer 3"/>
          <p:cNvSpPr>
            <a:spLocks noGrp="1"/>
          </p:cNvSpPr>
          <p:nvPr>
            <p:ph type="sldNum" sz="quarter" idx="10"/>
          </p:nvPr>
        </p:nvSpPr>
        <p:spPr/>
        <p:txBody>
          <a:bodyPr/>
          <a:lstStyle/>
          <a:p>
            <a:pPr lvl="0"/>
            <a:fld id="{D8C8404B-1550-463F-AF71-7996C045E3FF}" type="slidenum">
              <a:rPr lang="nl-NL" smtClean="0"/>
              <a:t>5</a:t>
            </a:fld>
            <a:endParaRPr lang="nl-NL"/>
          </a:p>
        </p:txBody>
      </p:sp>
    </p:spTree>
    <p:extLst>
      <p:ext uri="{BB962C8B-B14F-4D97-AF65-F5344CB8AC3E}">
        <p14:creationId xmlns:p14="http://schemas.microsoft.com/office/powerpoint/2010/main" val="284565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Endosperm is het meellichaam of de kiem</a:t>
            </a:r>
            <a:endParaRPr lang="nl-NL" dirty="0"/>
          </a:p>
        </p:txBody>
      </p:sp>
      <p:sp>
        <p:nvSpPr>
          <p:cNvPr id="4" name="Tijdelijke aanduiding voor dianummer 3"/>
          <p:cNvSpPr>
            <a:spLocks noGrp="1"/>
          </p:cNvSpPr>
          <p:nvPr>
            <p:ph type="sldNum" sz="quarter" idx="10"/>
          </p:nvPr>
        </p:nvSpPr>
        <p:spPr/>
        <p:txBody>
          <a:bodyPr/>
          <a:lstStyle/>
          <a:p>
            <a:pPr lvl="0"/>
            <a:fld id="{D8C8404B-1550-463F-AF71-7996C045E3FF}" type="slidenum">
              <a:rPr lang="nl-NL" smtClean="0"/>
              <a:t>6</a:t>
            </a:fld>
            <a:endParaRPr lang="nl-NL"/>
          </a:p>
        </p:txBody>
      </p:sp>
    </p:spTree>
    <p:extLst>
      <p:ext uri="{BB962C8B-B14F-4D97-AF65-F5344CB8AC3E}">
        <p14:creationId xmlns:p14="http://schemas.microsoft.com/office/powerpoint/2010/main" val="4046830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4327421-3E6F-4632-AEE8-14405EC1707F}" type="slidenum">
              <a:rPr lang="nl-NL" smtClean="0"/>
              <a:t>7</a:t>
            </a:fld>
            <a:endParaRPr lang="nl-NL"/>
          </a:p>
        </p:txBody>
      </p:sp>
    </p:spTree>
    <p:extLst>
      <p:ext uri="{BB962C8B-B14F-4D97-AF65-F5344CB8AC3E}">
        <p14:creationId xmlns:p14="http://schemas.microsoft.com/office/powerpoint/2010/main" val="346355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4327421-3E6F-4632-AEE8-14405EC1707F}" type="slidenum">
              <a:rPr lang="nl-NL" smtClean="0"/>
              <a:t>8</a:t>
            </a:fld>
            <a:endParaRPr lang="nl-NL"/>
          </a:p>
        </p:txBody>
      </p:sp>
    </p:spTree>
    <p:extLst>
      <p:ext uri="{BB962C8B-B14F-4D97-AF65-F5344CB8AC3E}">
        <p14:creationId xmlns:p14="http://schemas.microsoft.com/office/powerpoint/2010/main" val="2421450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Bloem wordt gemaakt van uitsluitend het binnenste deel van de graankorrel. Alle overige vezeltjes worden er na het malen </a:t>
            </a:r>
            <a:r>
              <a:rPr lang="nl-NL" dirty="0" err="1" smtClean="0"/>
              <a:t>uitgezeefd</a:t>
            </a:r>
            <a:r>
              <a:rPr lang="nl-NL" dirty="0" smtClean="0"/>
              <a:t>, waardoor er een wit graanpoeder overblijft. Bloem wordt gebruikt voor de bereiding van witbrood.</a:t>
            </a:r>
          </a:p>
          <a:p>
            <a:endParaRPr lang="nl-NL" dirty="0" smtClean="0"/>
          </a:p>
          <a:p>
            <a:r>
              <a:rPr lang="nl-NL" dirty="0" smtClean="0"/>
              <a:t>Volkorenbrood wordt gemaakt van volkorenmeel, de gehele tarwekorrel is vermalen en het brood bevat vaak halve en hele tarwekorrels. De kleur van "volkorenmeel" is daardoor lichtbruin. Doordat het grootste deel van de vitamines, mineralen en voedingsvezel zich in de buitenste laag van de korrel bevindt, is volkorenmeel het meest rijk aan vitamines, mineralen en voedingsvezels.</a:t>
            </a:r>
          </a:p>
          <a:p>
            <a:endParaRPr lang="nl-NL" dirty="0"/>
          </a:p>
        </p:txBody>
      </p:sp>
      <p:sp>
        <p:nvSpPr>
          <p:cNvPr id="4" name="Tijdelijke aanduiding voor dianummer 3"/>
          <p:cNvSpPr>
            <a:spLocks noGrp="1"/>
          </p:cNvSpPr>
          <p:nvPr>
            <p:ph type="sldNum" sz="quarter" idx="10"/>
          </p:nvPr>
        </p:nvSpPr>
        <p:spPr/>
        <p:txBody>
          <a:bodyPr/>
          <a:lstStyle/>
          <a:p>
            <a:fld id="{B4327421-3E6F-4632-AEE8-14405EC1707F}" type="slidenum">
              <a:rPr lang="nl-NL" smtClean="0"/>
              <a:t>9</a:t>
            </a:fld>
            <a:endParaRPr lang="nl-NL"/>
          </a:p>
        </p:txBody>
      </p:sp>
    </p:spTree>
    <p:extLst>
      <p:ext uri="{BB962C8B-B14F-4D97-AF65-F5344CB8AC3E}">
        <p14:creationId xmlns:p14="http://schemas.microsoft.com/office/powerpoint/2010/main" val="362661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4327421-3E6F-4632-AEE8-14405EC1707F}" type="slidenum">
              <a:rPr lang="nl-NL" smtClean="0"/>
              <a:t>10</a:t>
            </a:fld>
            <a:endParaRPr lang="nl-NL"/>
          </a:p>
        </p:txBody>
      </p:sp>
    </p:spTree>
    <p:extLst>
      <p:ext uri="{BB962C8B-B14F-4D97-AF65-F5344CB8AC3E}">
        <p14:creationId xmlns:p14="http://schemas.microsoft.com/office/powerpoint/2010/main" val="301465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lvl="0"/>
            <a:fld id="{D8C8404B-1550-463F-AF71-7996C045E3FF}" type="slidenum">
              <a:rPr lang="nl-NL" smtClean="0"/>
              <a:t>11</a:t>
            </a:fld>
            <a:endParaRPr lang="nl-NL"/>
          </a:p>
        </p:txBody>
      </p:sp>
    </p:spTree>
    <p:extLst>
      <p:ext uri="{BB962C8B-B14F-4D97-AF65-F5344CB8AC3E}">
        <p14:creationId xmlns:p14="http://schemas.microsoft.com/office/powerpoint/2010/main" val="237305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smtClean="0"/>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645BEF-67F2-416C-BBE4-0CA3E6E9142C}" type="datetime1">
              <a:rPr lang="nl-NL" smtClean="0"/>
              <a:t>14-9-2018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BF1E5D1-297A-4862-94DA-78793C1E9DE6}" type="datetime1">
              <a:rPr lang="nl-NL" smtClean="0"/>
              <a:t>14-9-2018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r">
              <a:defRPr sz="2800" b="1">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1A439B0-D9EE-4D09-B706-043E5D3ADEDA}" type="datetime1">
              <a:rPr lang="nl-NL" smtClean="0"/>
              <a:t>14-9-2018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D8CDFFE-AB9F-4668-A057-A53140CE481D}" type="datetime1">
              <a:rPr lang="nl-NL" smtClean="0"/>
              <a:t>14-9-2018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56850D1-31D4-485F-BFB6-45EB81F09D53}" type="datetime1">
              <a:rPr lang="nl-NL" smtClean="0"/>
              <a:t>14-9-2018</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A3E3459-9311-4B9E-828F-EB475ED001F1}" type="datetime1">
              <a:rPr lang="nl-NL" smtClean="0"/>
              <a:t>14-9-2018</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EF2FF2E-B114-48D8-9651-53CD55D34CF2}" type="datetime1">
              <a:rPr lang="nl-NL" smtClean="0"/>
              <a:t>14-9-2018</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8C3CEB7-D295-4077-8C0B-CC346C91CD66}" type="datetime1">
              <a:rPr lang="nl-NL" smtClean="0"/>
              <a:t>14-9-2018</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E29945C-D626-497C-B325-306BC59522B4}" type="datetime1">
              <a:rPr lang="nl-NL" smtClean="0"/>
              <a:t>14-9-2018</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smtClean="0"/>
              <a:t>Klik om de stijl te bewerken</a:t>
            </a:r>
            <a:endParaRPr lang="nl-NL" dirty="0"/>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18BF24D-A7FC-4C81-9362-C99864A74465}" type="datetime1">
              <a:rPr lang="nl-NL" smtClean="0"/>
              <a:t>14-9-2018</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FAA2E-0053-4231-84B8-0F9C0E334AFF}" type="datetime1">
              <a:rPr lang="nl-NL" smtClean="0"/>
              <a:t>14-9-2018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bc7iRDwZ6QQ?list=UUMPR9frSGNHwMTceeuQ12P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4" name="Tekstvak 3"/>
          <p:cNvSpPr txBox="1"/>
          <p:nvPr/>
        </p:nvSpPr>
        <p:spPr>
          <a:xfrm>
            <a:off x="1619672" y="1701573"/>
            <a:ext cx="5832648" cy="1938992"/>
          </a:xfrm>
          <a:prstGeom prst="rect">
            <a:avLst/>
          </a:prstGeom>
          <a:noFill/>
        </p:spPr>
        <p:txBody>
          <a:bodyPr wrap="square" rtlCol="0">
            <a:spAutoFit/>
          </a:bodyPr>
          <a:lstStyle/>
          <a:p>
            <a:r>
              <a:rPr lang="nl-NL" sz="4000" dirty="0" smtClean="0">
                <a:latin typeface="Arial" pitchFamily="34" charset="0"/>
                <a:cs typeface="Arial" pitchFamily="34" charset="0"/>
              </a:rPr>
              <a:t>Basis Voedingsmiddelen</a:t>
            </a:r>
          </a:p>
          <a:p>
            <a:r>
              <a:rPr lang="nl-NL" sz="4000" b="1" dirty="0" smtClean="0">
                <a:latin typeface="Arial" pitchFamily="34" charset="0"/>
                <a:cs typeface="Arial" pitchFamily="34" charset="0"/>
              </a:rPr>
              <a:t>Les 1 Graan en graanproducten</a:t>
            </a:r>
            <a:endParaRPr lang="nl-NL" sz="4000" b="1" dirty="0">
              <a:latin typeface="Arial" pitchFamily="34" charset="0"/>
              <a:cs typeface="Arial" pitchFamily="34" charset="0"/>
            </a:endParaRPr>
          </a:p>
        </p:txBody>
      </p:sp>
      <p:sp>
        <p:nvSpPr>
          <p:cNvPr id="3" name="Tijdelijke aanduiding voor datum 2"/>
          <p:cNvSpPr>
            <a:spLocks noGrp="1"/>
          </p:cNvSpPr>
          <p:nvPr>
            <p:ph type="dt" sz="half" idx="10"/>
          </p:nvPr>
        </p:nvSpPr>
        <p:spPr/>
        <p:txBody>
          <a:bodyPr/>
          <a:lstStyle/>
          <a:p>
            <a:fld id="{D6E87D23-6432-4CAC-B20D-2C97A8CBBABC}" type="datetime1">
              <a:rPr lang="nl-NL" smtClean="0"/>
              <a:t>14-9-2018</a:t>
            </a:fld>
            <a:endParaRPr lang="nl-NL"/>
          </a:p>
        </p:txBody>
      </p:sp>
      <p:sp>
        <p:nvSpPr>
          <p:cNvPr id="5" name="Tijdelijke aanduiding voor dianummer 4"/>
          <p:cNvSpPr>
            <a:spLocks noGrp="1"/>
          </p:cNvSpPr>
          <p:nvPr>
            <p:ph type="sldNum" sz="quarter" idx="12"/>
          </p:nvPr>
        </p:nvSpPr>
        <p:spPr/>
        <p:txBody>
          <a:bodyPr/>
          <a:lstStyle/>
          <a:p>
            <a:fld id="{053308CA-A037-474B-AA6E-6C7C048F3532}" type="slidenum">
              <a:rPr lang="nl-NL" smtClean="0"/>
              <a:pPr/>
              <a:t>1</a:t>
            </a:fld>
            <a:endParaRPr lang="nl-NL"/>
          </a:p>
        </p:txBody>
      </p:sp>
    </p:spTree>
    <p:extLst>
      <p:ext uri="{BB962C8B-B14F-4D97-AF65-F5344CB8AC3E}">
        <p14:creationId xmlns:p14="http://schemas.microsoft.com/office/powerpoint/2010/main" val="4240300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Film graan</a:t>
            </a:r>
            <a:endParaRPr lang="nl-NL" dirty="0"/>
          </a:p>
        </p:txBody>
      </p:sp>
      <p:sp>
        <p:nvSpPr>
          <p:cNvPr id="3" name="Tijdelijke aanduiding voor inhoud 2"/>
          <p:cNvSpPr>
            <a:spLocks noGrp="1"/>
          </p:cNvSpPr>
          <p:nvPr>
            <p:ph idx="1"/>
          </p:nvPr>
        </p:nvSpPr>
        <p:spPr>
          <a:xfrm>
            <a:off x="683568" y="1196752"/>
            <a:ext cx="8003232" cy="4929411"/>
          </a:xfrm>
        </p:spPr>
        <p:txBody>
          <a:bodyPr/>
          <a:lstStyle/>
          <a:p>
            <a:r>
              <a:rPr lang="nl-NL" dirty="0" smtClean="0">
                <a:hlinkClick r:id="rId3"/>
              </a:rPr>
              <a:t>https://youtu.be/bc7iRDwZ6QQ?list=UUMPR9frSGNHwMTceeuQ12PQ</a:t>
            </a:r>
            <a:endParaRPr lang="nl-NL" dirty="0"/>
          </a:p>
        </p:txBody>
      </p:sp>
      <p:sp>
        <p:nvSpPr>
          <p:cNvPr id="4" name="Tijdelijke aanduiding voor datum 3"/>
          <p:cNvSpPr>
            <a:spLocks noGrp="1"/>
          </p:cNvSpPr>
          <p:nvPr>
            <p:ph type="dt" sz="half" idx="10"/>
          </p:nvPr>
        </p:nvSpPr>
        <p:spPr/>
        <p:txBody>
          <a:bodyPr/>
          <a:lstStyle/>
          <a:p>
            <a:fld id="{F616DF3F-2264-4788-8174-2B56B9FD767A}" type="datetime1">
              <a:rPr lang="nl-NL" smtClean="0"/>
              <a:t>14-9-2018</a:t>
            </a:fld>
            <a:endParaRPr lang="nl-NL"/>
          </a:p>
        </p:txBody>
      </p:sp>
      <p:sp>
        <p:nvSpPr>
          <p:cNvPr id="5" name="Tijdelijke aanduiding voor dianummer 4"/>
          <p:cNvSpPr>
            <a:spLocks noGrp="1"/>
          </p:cNvSpPr>
          <p:nvPr>
            <p:ph type="sldNum" sz="quarter" idx="12"/>
          </p:nvPr>
        </p:nvSpPr>
        <p:spPr/>
        <p:txBody>
          <a:bodyPr/>
          <a:lstStyle/>
          <a:p>
            <a:fld id="{053308CA-A037-474B-AA6E-6C7C048F3532}" type="slidenum">
              <a:rPr lang="nl-NL" smtClean="0"/>
              <a:pPr/>
              <a:t>10</a:t>
            </a:fld>
            <a:endParaRPr lang="nl-NL"/>
          </a:p>
        </p:txBody>
      </p:sp>
    </p:spTree>
    <p:extLst>
      <p:ext uri="{BB962C8B-B14F-4D97-AF65-F5344CB8AC3E}">
        <p14:creationId xmlns:p14="http://schemas.microsoft.com/office/powerpoint/2010/main" val="331635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mj-lt"/>
              </a:rPr>
              <a:t>Samenstelling eetbare granen </a:t>
            </a:r>
          </a:p>
        </p:txBody>
      </p:sp>
      <p:sp>
        <p:nvSpPr>
          <p:cNvPr id="3" name="Tijdelijke aanduiding voor inhoud 2"/>
          <p:cNvSpPr>
            <a:spLocks noGrp="1"/>
          </p:cNvSpPr>
          <p:nvPr>
            <p:ph idx="1"/>
          </p:nvPr>
        </p:nvSpPr>
        <p:spPr>
          <a:xfrm>
            <a:off x="611560" y="1196752"/>
            <a:ext cx="8075240" cy="4929411"/>
          </a:xfrm>
        </p:spPr>
        <p:txBody>
          <a:bodyPr/>
          <a:lstStyle/>
          <a:p>
            <a:r>
              <a:rPr lang="nl-NL" dirty="0" smtClean="0"/>
              <a:t>Tarwe </a:t>
            </a:r>
            <a:r>
              <a:rPr lang="nl-NL" sz="1800" dirty="0" smtClean="0"/>
              <a:t>(zie tabel </a:t>
            </a:r>
            <a:r>
              <a:rPr lang="nl-NL" sz="1800" dirty="0" err="1" smtClean="0"/>
              <a:t>blz</a:t>
            </a:r>
            <a:r>
              <a:rPr lang="nl-NL" sz="1800" dirty="0" smtClean="0"/>
              <a:t> 148)</a:t>
            </a:r>
          </a:p>
          <a:p>
            <a:endParaRPr lang="nl-NL" dirty="0"/>
          </a:p>
          <a:p>
            <a:r>
              <a:rPr lang="nl-NL" dirty="0" smtClean="0"/>
              <a:t>Vocht 			11%</a:t>
            </a:r>
          </a:p>
          <a:p>
            <a:r>
              <a:rPr lang="nl-NL" dirty="0" smtClean="0"/>
              <a:t>Koolhydraten 		69%</a:t>
            </a:r>
          </a:p>
          <a:p>
            <a:r>
              <a:rPr lang="nl-NL" dirty="0" smtClean="0"/>
              <a:t>Eiwit 			13%</a:t>
            </a:r>
          </a:p>
          <a:p>
            <a:r>
              <a:rPr lang="nl-NL" dirty="0" smtClean="0"/>
              <a:t>Vet 			2%</a:t>
            </a:r>
          </a:p>
          <a:p>
            <a:r>
              <a:rPr lang="nl-NL" dirty="0" smtClean="0"/>
              <a:t>Voedingsvezels	2%</a:t>
            </a:r>
          </a:p>
        </p:txBody>
      </p:sp>
      <p:sp>
        <p:nvSpPr>
          <p:cNvPr id="4" name="Tijdelijke aanduiding voor datum 3"/>
          <p:cNvSpPr>
            <a:spLocks noGrp="1"/>
          </p:cNvSpPr>
          <p:nvPr>
            <p:ph type="dt" sz="half" idx="4294967295"/>
          </p:nvPr>
        </p:nvSpPr>
        <p:spPr>
          <a:xfrm>
            <a:off x="457200" y="6356351"/>
            <a:ext cx="2133596" cy="365129"/>
          </a:xfrm>
          <a:prstGeom prst="rect">
            <a:avLst/>
          </a:prstGeom>
        </p:spPr>
        <p:txBody>
          <a:bodyPr/>
          <a:lstStyle/>
          <a:p>
            <a:pPr lvl="0"/>
            <a:fld id="{111C6AC1-DC61-423E-BC51-2CD817092939}" type="datetime1">
              <a:rPr lang="nl-NL" smtClean="0"/>
              <a:t>14-9-2018</a:t>
            </a:fld>
            <a:endParaRPr lang="nl-NL"/>
          </a:p>
        </p:txBody>
      </p:sp>
      <p:sp>
        <p:nvSpPr>
          <p:cNvPr id="5" name="Tijdelijke aanduiding voor dianummer 4"/>
          <p:cNvSpPr>
            <a:spLocks noGrp="1"/>
          </p:cNvSpPr>
          <p:nvPr>
            <p:ph type="sldNum" sz="quarter" idx="4294967295"/>
          </p:nvPr>
        </p:nvSpPr>
        <p:spPr>
          <a:xfrm>
            <a:off x="6553203" y="6356351"/>
            <a:ext cx="2133596" cy="365129"/>
          </a:xfrm>
          <a:prstGeom prst="rect">
            <a:avLst/>
          </a:prstGeom>
        </p:spPr>
        <p:txBody>
          <a:bodyPr/>
          <a:lstStyle/>
          <a:p>
            <a:pPr lvl="0"/>
            <a:fld id="{B29D9D5C-411C-44FD-A16D-459442C2A935}" type="slidenum">
              <a:rPr lang="nl-NL" smtClean="0"/>
              <a:t>11</a:t>
            </a:fld>
            <a:endParaRPr lang="nl-NL"/>
          </a:p>
        </p:txBody>
      </p:sp>
      <p:pic>
        <p:nvPicPr>
          <p:cNvPr id="6" name="Afbeelding 5"/>
          <p:cNvPicPr>
            <a:picLocks noChangeAspect="1"/>
          </p:cNvPicPr>
          <p:nvPr/>
        </p:nvPicPr>
        <p:blipFill>
          <a:blip r:embed="rId3"/>
          <a:stretch>
            <a:fillRect/>
          </a:stretch>
        </p:blipFill>
        <p:spPr>
          <a:xfrm>
            <a:off x="5639871" y="4077072"/>
            <a:ext cx="2991553" cy="2279279"/>
          </a:xfrm>
          <a:prstGeom prst="rect">
            <a:avLst/>
          </a:prstGeom>
        </p:spPr>
      </p:pic>
    </p:spTree>
    <p:extLst>
      <p:ext uri="{BB962C8B-B14F-4D97-AF65-F5344CB8AC3E}">
        <p14:creationId xmlns:p14="http://schemas.microsoft.com/office/powerpoint/2010/main" val="552992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mj-lt"/>
              </a:rPr>
              <a:t>Samenstelling meellichaam</a:t>
            </a:r>
            <a:endParaRPr lang="nl-NL" dirty="0">
              <a:latin typeface="+mj-lt"/>
            </a:endParaRPr>
          </a:p>
        </p:txBody>
      </p:sp>
      <p:sp>
        <p:nvSpPr>
          <p:cNvPr id="3" name="Tijdelijke aanduiding voor inhoud 2"/>
          <p:cNvSpPr>
            <a:spLocks noGrp="1"/>
          </p:cNvSpPr>
          <p:nvPr>
            <p:ph idx="1"/>
          </p:nvPr>
        </p:nvSpPr>
        <p:spPr>
          <a:xfrm>
            <a:off x="683568" y="1196752"/>
            <a:ext cx="8003232" cy="4929411"/>
          </a:xfrm>
        </p:spPr>
        <p:txBody>
          <a:bodyPr/>
          <a:lstStyle/>
          <a:p>
            <a:r>
              <a:rPr lang="nl-NL" dirty="0" smtClean="0"/>
              <a:t>Het </a:t>
            </a:r>
            <a:r>
              <a:rPr lang="nl-NL" dirty="0"/>
              <a:t>endosperm bestaat voor 70 % uit </a:t>
            </a:r>
            <a:r>
              <a:rPr lang="nl-NL" dirty="0" smtClean="0"/>
              <a:t>zetmeel</a:t>
            </a:r>
            <a:endParaRPr lang="nl-NL" dirty="0"/>
          </a:p>
          <a:p>
            <a:r>
              <a:rPr lang="nl-NL" dirty="0" smtClean="0"/>
              <a:t>Vanaf </a:t>
            </a:r>
            <a:r>
              <a:rPr lang="nl-NL" dirty="0"/>
              <a:t>+/- </a:t>
            </a:r>
            <a:r>
              <a:rPr lang="nl-NL" dirty="0" smtClean="0"/>
              <a:t>55C worden verbindingen aangetast waardoor water de korrel kan </a:t>
            </a:r>
            <a:r>
              <a:rPr lang="nl-NL" dirty="0" smtClean="0"/>
              <a:t>binnendringen</a:t>
            </a:r>
            <a:endParaRPr lang="nl-NL" dirty="0" smtClean="0"/>
          </a:p>
          <a:p>
            <a:r>
              <a:rPr lang="nl-NL" dirty="0" smtClean="0"/>
              <a:t>Zetmeelkorrels zwellen op en worden geleiachtig. Dit noemen we </a:t>
            </a:r>
            <a:r>
              <a:rPr lang="nl-NL" dirty="0" err="1" smtClean="0"/>
              <a:t>verstijfselen</a:t>
            </a:r>
            <a:r>
              <a:rPr lang="nl-NL" dirty="0" smtClean="0"/>
              <a:t> van </a:t>
            </a:r>
            <a:r>
              <a:rPr lang="nl-NL" dirty="0" smtClean="0"/>
              <a:t>zetmeel</a:t>
            </a:r>
          </a:p>
          <a:p>
            <a:endParaRPr lang="nl-NL" dirty="0"/>
          </a:p>
          <a:p>
            <a:r>
              <a:rPr lang="nl-NL" dirty="0" smtClean="0"/>
              <a:t>Amylose</a:t>
            </a:r>
          </a:p>
          <a:p>
            <a:endParaRPr lang="nl-NL" dirty="0"/>
          </a:p>
          <a:p>
            <a:r>
              <a:rPr lang="nl-NL" dirty="0" smtClean="0"/>
              <a:t>Amylopectine</a:t>
            </a:r>
            <a:endParaRPr lang="nl-NL" dirty="0"/>
          </a:p>
          <a:p>
            <a:endParaRPr lang="nl-NL" dirty="0"/>
          </a:p>
        </p:txBody>
      </p:sp>
      <p:pic>
        <p:nvPicPr>
          <p:cNvPr id="5" name="Afbeelding 4"/>
          <p:cNvPicPr>
            <a:picLocks noChangeAspect="1"/>
          </p:cNvPicPr>
          <p:nvPr/>
        </p:nvPicPr>
        <p:blipFill>
          <a:blip r:embed="rId3"/>
          <a:stretch>
            <a:fillRect/>
          </a:stretch>
        </p:blipFill>
        <p:spPr>
          <a:xfrm>
            <a:off x="5796136" y="3964747"/>
            <a:ext cx="3028363" cy="2862016"/>
          </a:xfrm>
          <a:prstGeom prst="rect">
            <a:avLst/>
          </a:prstGeom>
        </p:spPr>
      </p:pic>
      <p:sp>
        <p:nvSpPr>
          <p:cNvPr id="6" name="Tijdelijke aanduiding voor datum 5"/>
          <p:cNvSpPr>
            <a:spLocks noGrp="1"/>
          </p:cNvSpPr>
          <p:nvPr>
            <p:ph type="dt" sz="half" idx="10"/>
          </p:nvPr>
        </p:nvSpPr>
        <p:spPr/>
        <p:txBody>
          <a:bodyPr/>
          <a:lstStyle/>
          <a:p>
            <a:fld id="{78984553-0AFF-4936-AD81-10634113CA49}" type="datetime1">
              <a:rPr lang="nl-NL" smtClean="0"/>
              <a:t>14-9-2018</a:t>
            </a:fld>
            <a:endParaRPr lang="nl-NL"/>
          </a:p>
        </p:txBody>
      </p:sp>
      <p:sp>
        <p:nvSpPr>
          <p:cNvPr id="7" name="Tijdelijke aanduiding voor dianummer 6"/>
          <p:cNvSpPr>
            <a:spLocks noGrp="1"/>
          </p:cNvSpPr>
          <p:nvPr>
            <p:ph type="sldNum" sz="quarter" idx="12"/>
          </p:nvPr>
        </p:nvSpPr>
        <p:spPr/>
        <p:txBody>
          <a:bodyPr/>
          <a:lstStyle/>
          <a:p>
            <a:fld id="{053308CA-A037-474B-AA6E-6C7C048F3532}" type="slidenum">
              <a:rPr lang="nl-NL" smtClean="0"/>
              <a:pPr/>
              <a:t>12</a:t>
            </a:fld>
            <a:endParaRPr lang="nl-NL"/>
          </a:p>
        </p:txBody>
      </p:sp>
    </p:spTree>
    <p:extLst>
      <p:ext uri="{BB962C8B-B14F-4D97-AF65-F5344CB8AC3E}">
        <p14:creationId xmlns:p14="http://schemas.microsoft.com/office/powerpoint/2010/main" val="1307897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mj-lt"/>
              </a:rPr>
              <a:t>Samenstelling meellichaam</a:t>
            </a:r>
            <a:endParaRPr lang="nl-NL" dirty="0">
              <a:latin typeface="+mj-lt"/>
            </a:endParaRPr>
          </a:p>
        </p:txBody>
      </p:sp>
      <p:sp>
        <p:nvSpPr>
          <p:cNvPr id="3" name="Tijdelijke aanduiding voor inhoud 2"/>
          <p:cNvSpPr>
            <a:spLocks noGrp="1"/>
          </p:cNvSpPr>
          <p:nvPr>
            <p:ph idx="1"/>
          </p:nvPr>
        </p:nvSpPr>
        <p:spPr>
          <a:xfrm>
            <a:off x="683568" y="1196752"/>
            <a:ext cx="8003232" cy="4929411"/>
          </a:xfrm>
        </p:spPr>
        <p:txBody>
          <a:bodyPr/>
          <a:lstStyle/>
          <a:p>
            <a:r>
              <a:rPr lang="nl-NL" dirty="0"/>
              <a:t>Het endosperm </a:t>
            </a:r>
            <a:r>
              <a:rPr lang="nl-NL" dirty="0" smtClean="0"/>
              <a:t>bestaat voor uit 14 </a:t>
            </a:r>
            <a:r>
              <a:rPr lang="nl-NL" dirty="0"/>
              <a:t>% </a:t>
            </a:r>
            <a:r>
              <a:rPr lang="nl-NL" dirty="0" smtClean="0"/>
              <a:t>eiwitten</a:t>
            </a:r>
            <a:br>
              <a:rPr lang="nl-NL" dirty="0" smtClean="0"/>
            </a:br>
            <a:r>
              <a:rPr lang="nl-NL" dirty="0" smtClean="0"/>
              <a:t> </a:t>
            </a:r>
            <a:endParaRPr lang="nl-NL" dirty="0"/>
          </a:p>
          <a:p>
            <a:r>
              <a:rPr lang="nl-NL" dirty="0" err="1" smtClean="0"/>
              <a:t>Gliadine</a:t>
            </a:r>
            <a:r>
              <a:rPr lang="nl-NL" dirty="0" smtClean="0"/>
              <a:t> en </a:t>
            </a:r>
            <a:r>
              <a:rPr lang="nl-NL" dirty="0" err="1" smtClean="0"/>
              <a:t>Glutenine</a:t>
            </a:r>
            <a:r>
              <a:rPr lang="nl-NL" dirty="0" smtClean="0"/>
              <a:t> vormen samen </a:t>
            </a:r>
            <a:r>
              <a:rPr lang="nl-NL" dirty="0" smtClean="0"/>
              <a:t>gluten</a:t>
            </a:r>
            <a:br>
              <a:rPr lang="nl-NL" dirty="0" smtClean="0"/>
            </a:br>
            <a:r>
              <a:rPr lang="nl-NL" dirty="0" smtClean="0"/>
              <a:t> </a:t>
            </a:r>
            <a:endParaRPr lang="nl-NL" dirty="0" smtClean="0"/>
          </a:p>
          <a:p>
            <a:r>
              <a:rPr lang="nl-NL" dirty="0" smtClean="0"/>
              <a:t>Gluten </a:t>
            </a:r>
            <a:r>
              <a:rPr lang="nl-NL" dirty="0" smtClean="0"/>
              <a:t>betekent </a:t>
            </a:r>
            <a:r>
              <a:rPr lang="nl-NL" dirty="0" smtClean="0"/>
              <a:t>lijm. Het zorgt ervoor dat eiwitten aan elkaar </a:t>
            </a:r>
            <a:r>
              <a:rPr lang="nl-NL" dirty="0" smtClean="0"/>
              <a:t>plakken</a:t>
            </a:r>
            <a:br>
              <a:rPr lang="nl-NL" dirty="0" smtClean="0"/>
            </a:br>
            <a:endParaRPr lang="nl-NL" dirty="0" smtClean="0"/>
          </a:p>
          <a:p>
            <a:r>
              <a:rPr lang="nl-NL" dirty="0" smtClean="0"/>
              <a:t>Gluten is verantwoordelijk voor de kneedbaarheid en elasticiteit van het deeg</a:t>
            </a:r>
            <a:endParaRPr lang="nl-NL" dirty="0"/>
          </a:p>
          <a:p>
            <a:endParaRPr lang="nl-NL" dirty="0"/>
          </a:p>
        </p:txBody>
      </p:sp>
      <p:sp>
        <p:nvSpPr>
          <p:cNvPr id="4" name="Tijdelijke aanduiding voor datum 3"/>
          <p:cNvSpPr>
            <a:spLocks noGrp="1"/>
          </p:cNvSpPr>
          <p:nvPr>
            <p:ph type="dt" sz="half" idx="10"/>
          </p:nvPr>
        </p:nvSpPr>
        <p:spPr/>
        <p:txBody>
          <a:bodyPr/>
          <a:lstStyle/>
          <a:p>
            <a:fld id="{27D976BE-82D4-4B1C-9BD1-8C06A6FF5EA7}" type="datetime1">
              <a:rPr lang="nl-NL" smtClean="0"/>
              <a:t>14-9-2018</a:t>
            </a:fld>
            <a:endParaRPr lang="nl-NL"/>
          </a:p>
        </p:txBody>
      </p:sp>
      <p:sp>
        <p:nvSpPr>
          <p:cNvPr id="5" name="Tijdelijke aanduiding voor dianummer 4"/>
          <p:cNvSpPr>
            <a:spLocks noGrp="1"/>
          </p:cNvSpPr>
          <p:nvPr>
            <p:ph type="sldNum" sz="quarter" idx="12"/>
          </p:nvPr>
        </p:nvSpPr>
        <p:spPr/>
        <p:txBody>
          <a:bodyPr/>
          <a:lstStyle/>
          <a:p>
            <a:fld id="{053308CA-A037-474B-AA6E-6C7C048F3532}" type="slidenum">
              <a:rPr lang="nl-NL" smtClean="0"/>
              <a:pPr/>
              <a:t>13</a:t>
            </a:fld>
            <a:endParaRPr lang="nl-NL"/>
          </a:p>
        </p:txBody>
      </p:sp>
    </p:spTree>
    <p:extLst>
      <p:ext uri="{BB962C8B-B14F-4D97-AF65-F5344CB8AC3E}">
        <p14:creationId xmlns:p14="http://schemas.microsoft.com/office/powerpoint/2010/main" val="766460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332656"/>
            <a:ext cx="6789440" cy="648072"/>
          </a:xfrm>
        </p:spPr>
        <p:txBody>
          <a:bodyPr/>
          <a:lstStyle/>
          <a:p>
            <a:r>
              <a:rPr lang="nl-NL" dirty="0" smtClean="0">
                <a:latin typeface="+mj-lt"/>
              </a:rPr>
              <a:t>Vragen over graan en graan producten</a:t>
            </a:r>
            <a:endParaRPr lang="nl-NL" dirty="0">
              <a:latin typeface="+mj-lt"/>
            </a:endParaRPr>
          </a:p>
        </p:txBody>
      </p:sp>
      <p:sp>
        <p:nvSpPr>
          <p:cNvPr id="3" name="Tijdelijke aanduiding voor inhoud 2"/>
          <p:cNvSpPr>
            <a:spLocks noGrp="1"/>
          </p:cNvSpPr>
          <p:nvPr>
            <p:ph idx="1"/>
          </p:nvPr>
        </p:nvSpPr>
        <p:spPr>
          <a:xfrm>
            <a:off x="683568" y="1196752"/>
            <a:ext cx="8003232" cy="4929411"/>
          </a:xfrm>
        </p:spPr>
        <p:txBody>
          <a:bodyPr>
            <a:normAutofit fontScale="77500" lnSpcReduction="20000"/>
          </a:bodyPr>
          <a:lstStyle/>
          <a:p>
            <a:pPr marL="0" indent="0">
              <a:buNone/>
            </a:pPr>
            <a:r>
              <a:rPr lang="nl-NL" sz="2900" dirty="0" smtClean="0"/>
              <a:t>1. Wat </a:t>
            </a:r>
            <a:r>
              <a:rPr lang="nl-NL" sz="2900" dirty="0"/>
              <a:t>zijn granen? </a:t>
            </a:r>
            <a:endParaRPr lang="nl-NL" sz="2900" dirty="0" smtClean="0"/>
          </a:p>
          <a:p>
            <a:endParaRPr lang="nl-NL" sz="2900" dirty="0"/>
          </a:p>
          <a:p>
            <a:pPr marL="0" indent="0">
              <a:buNone/>
            </a:pPr>
            <a:r>
              <a:rPr lang="nl-NL" sz="2900" dirty="0"/>
              <a:t>2</a:t>
            </a:r>
            <a:r>
              <a:rPr lang="nl-NL" sz="2900" dirty="0" smtClean="0"/>
              <a:t>. In </a:t>
            </a:r>
            <a:r>
              <a:rPr lang="nl-NL" sz="2900" dirty="0"/>
              <a:t>welke geslachten wordt graan onder verdeeld? </a:t>
            </a:r>
            <a:endParaRPr lang="nl-NL" sz="2900" dirty="0" smtClean="0"/>
          </a:p>
          <a:p>
            <a:endParaRPr lang="nl-NL" sz="2900" dirty="0"/>
          </a:p>
          <a:p>
            <a:pPr marL="0" indent="0">
              <a:buNone/>
            </a:pPr>
            <a:r>
              <a:rPr lang="nl-NL" sz="2900" dirty="0"/>
              <a:t>3</a:t>
            </a:r>
            <a:r>
              <a:rPr lang="nl-NL" sz="2900" dirty="0" smtClean="0"/>
              <a:t>. Graan </a:t>
            </a:r>
            <a:r>
              <a:rPr lang="nl-NL" sz="2900" dirty="0"/>
              <a:t>is een vruchtje en levert zetmeel en meel, waar wordt deze nog meer uit verkregen</a:t>
            </a:r>
            <a:r>
              <a:rPr lang="nl-NL" sz="2900" dirty="0" smtClean="0"/>
              <a:t>?</a:t>
            </a:r>
          </a:p>
          <a:p>
            <a:endParaRPr lang="nl-NL" sz="2900" dirty="0"/>
          </a:p>
          <a:p>
            <a:pPr marL="0" indent="0">
              <a:buNone/>
            </a:pPr>
            <a:r>
              <a:rPr lang="nl-NL" sz="2900" dirty="0"/>
              <a:t>4</a:t>
            </a:r>
            <a:r>
              <a:rPr lang="nl-NL" sz="2900" dirty="0" smtClean="0"/>
              <a:t>. Wat  </a:t>
            </a:r>
            <a:r>
              <a:rPr lang="nl-NL" sz="2900" dirty="0"/>
              <a:t>is de gemiddelde samenstelling in eetbare granen globaal? </a:t>
            </a:r>
            <a:r>
              <a:rPr lang="nl-NL" sz="2900" dirty="0" smtClean="0"/>
              <a:t>1</a:t>
            </a:r>
          </a:p>
          <a:p>
            <a:endParaRPr lang="nl-NL" sz="2900" dirty="0"/>
          </a:p>
          <a:p>
            <a:pPr marL="0" indent="0">
              <a:buNone/>
            </a:pPr>
            <a:r>
              <a:rPr lang="nl-NL" sz="2900" dirty="0"/>
              <a:t>5</a:t>
            </a:r>
            <a:r>
              <a:rPr lang="nl-NL" sz="2900" dirty="0" smtClean="0"/>
              <a:t>. Samenstelling </a:t>
            </a:r>
            <a:r>
              <a:rPr lang="nl-NL" sz="2900" dirty="0"/>
              <a:t>van het meellichaam (endosperm) bestaat ui?  </a:t>
            </a:r>
            <a:endParaRPr lang="nl-NL" sz="2900" dirty="0" smtClean="0"/>
          </a:p>
          <a:p>
            <a:pPr marL="0" indent="0">
              <a:buNone/>
            </a:pPr>
            <a:endParaRPr lang="nl-NL" sz="2900" dirty="0" smtClean="0"/>
          </a:p>
          <a:p>
            <a:pPr marL="0" indent="0">
              <a:buNone/>
            </a:pPr>
            <a:r>
              <a:rPr lang="nl-NL" sz="2900" dirty="0"/>
              <a:t>6</a:t>
            </a:r>
            <a:r>
              <a:rPr lang="nl-NL" sz="2900" dirty="0" smtClean="0"/>
              <a:t>. Wat </a:t>
            </a:r>
            <a:r>
              <a:rPr lang="nl-NL" sz="2900" dirty="0"/>
              <a:t>zijn </a:t>
            </a:r>
            <a:r>
              <a:rPr lang="nl-NL" sz="2900" dirty="0" smtClean="0"/>
              <a:t>gluten? </a:t>
            </a:r>
          </a:p>
          <a:p>
            <a:pPr marL="0" indent="0">
              <a:buNone/>
            </a:pPr>
            <a:endParaRPr lang="nl-NL" dirty="0"/>
          </a:p>
        </p:txBody>
      </p:sp>
      <p:sp>
        <p:nvSpPr>
          <p:cNvPr id="4" name="Tijdelijke aanduiding voor datum 3"/>
          <p:cNvSpPr>
            <a:spLocks noGrp="1"/>
          </p:cNvSpPr>
          <p:nvPr>
            <p:ph type="dt" sz="half" idx="10"/>
          </p:nvPr>
        </p:nvSpPr>
        <p:spPr/>
        <p:txBody>
          <a:bodyPr/>
          <a:lstStyle/>
          <a:p>
            <a:fld id="{BA92D62A-8B06-4C0C-8F8D-6137E8108967}" type="datetime1">
              <a:rPr lang="nl-NL" smtClean="0"/>
              <a:t>14-9-2018</a:t>
            </a:fld>
            <a:endParaRPr lang="nl-NL"/>
          </a:p>
        </p:txBody>
      </p:sp>
      <p:sp>
        <p:nvSpPr>
          <p:cNvPr id="5" name="Tijdelijke aanduiding voor dianummer 4"/>
          <p:cNvSpPr>
            <a:spLocks noGrp="1"/>
          </p:cNvSpPr>
          <p:nvPr>
            <p:ph type="sldNum" sz="quarter" idx="12"/>
          </p:nvPr>
        </p:nvSpPr>
        <p:spPr/>
        <p:txBody>
          <a:bodyPr/>
          <a:lstStyle/>
          <a:p>
            <a:fld id="{053308CA-A037-474B-AA6E-6C7C048F3532}" type="slidenum">
              <a:rPr lang="nl-NL" smtClean="0"/>
              <a:pPr/>
              <a:t>14</a:t>
            </a:fld>
            <a:endParaRPr lang="nl-NL"/>
          </a:p>
        </p:txBody>
      </p:sp>
    </p:spTree>
    <p:extLst>
      <p:ext uri="{BB962C8B-B14F-4D97-AF65-F5344CB8AC3E}">
        <p14:creationId xmlns:p14="http://schemas.microsoft.com/office/powerpoint/2010/main" val="1712797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mj-lt"/>
              </a:rPr>
              <a:t>Opdracht 1</a:t>
            </a:r>
            <a:endParaRPr lang="nl-NL" dirty="0">
              <a:latin typeface="+mj-lt"/>
            </a:endParaRPr>
          </a:p>
        </p:txBody>
      </p:sp>
      <p:sp>
        <p:nvSpPr>
          <p:cNvPr id="3" name="Tijdelijke aanduiding voor inhoud 2"/>
          <p:cNvSpPr>
            <a:spLocks noGrp="1"/>
          </p:cNvSpPr>
          <p:nvPr>
            <p:ph idx="1"/>
          </p:nvPr>
        </p:nvSpPr>
        <p:spPr>
          <a:xfrm>
            <a:off x="683568" y="1196752"/>
            <a:ext cx="8003232" cy="4929411"/>
          </a:xfrm>
        </p:spPr>
        <p:txBody>
          <a:bodyPr>
            <a:normAutofit/>
          </a:bodyPr>
          <a:lstStyle/>
          <a:p>
            <a:r>
              <a:rPr lang="nl-NL" sz="3000" dirty="0" smtClean="0"/>
              <a:t>Maak een schema individueel met </a:t>
            </a:r>
            <a:r>
              <a:rPr lang="nl-NL" sz="3000" dirty="0" smtClean="0"/>
              <a:t>de </a:t>
            </a:r>
            <a:r>
              <a:rPr lang="nl-NL" sz="3000" dirty="0" smtClean="0"/>
              <a:t>graan </a:t>
            </a:r>
            <a:r>
              <a:rPr lang="nl-NL" sz="3000" dirty="0" smtClean="0"/>
              <a:t>soorten: Tarwe</a:t>
            </a:r>
            <a:r>
              <a:rPr lang="nl-NL" sz="3000" dirty="0"/>
              <a:t>, Rogge,  </a:t>
            </a:r>
            <a:r>
              <a:rPr lang="nl-NL" sz="3000" dirty="0" err="1" smtClean="0"/>
              <a:t>Triticale</a:t>
            </a:r>
            <a:r>
              <a:rPr lang="nl-NL" sz="3000" dirty="0" smtClean="0"/>
              <a:t>, Gerst, Haver, </a:t>
            </a:r>
            <a:r>
              <a:rPr lang="nl-NL" sz="3000" dirty="0" smtClean="0"/>
              <a:t>Mais</a:t>
            </a:r>
            <a:r>
              <a:rPr lang="nl-NL" sz="3000" dirty="0" smtClean="0"/>
              <a:t>, Rijst, Gierst, </a:t>
            </a:r>
            <a:r>
              <a:rPr lang="nl-NL" sz="3000" dirty="0" smtClean="0"/>
              <a:t>Sorghum</a:t>
            </a:r>
            <a:endParaRPr lang="nl-NL" sz="3000" dirty="0"/>
          </a:p>
          <a:p>
            <a:r>
              <a:rPr lang="nl-NL" sz="3000" dirty="0" smtClean="0"/>
              <a:t>En Boekweit en </a:t>
            </a:r>
            <a:r>
              <a:rPr lang="nl-NL" sz="3000" dirty="0" err="1" smtClean="0"/>
              <a:t>Quinoa</a:t>
            </a:r>
            <a:endParaRPr lang="nl-NL" sz="3000" dirty="0"/>
          </a:p>
          <a:p>
            <a:endParaRPr lang="nl-NL" sz="3000" dirty="0" smtClean="0"/>
          </a:p>
          <a:p>
            <a:r>
              <a:rPr lang="nl-NL" sz="3000" dirty="0" smtClean="0"/>
              <a:t>Benoem wat ervan gemaakt wordt</a:t>
            </a:r>
          </a:p>
          <a:p>
            <a:r>
              <a:rPr lang="nl-NL" sz="3000" dirty="0" smtClean="0"/>
              <a:t>Land van oorsprong</a:t>
            </a:r>
          </a:p>
          <a:p>
            <a:r>
              <a:rPr lang="nl-NL" sz="3000" dirty="0" smtClean="0"/>
              <a:t>Geef een afbeelding per graansoort</a:t>
            </a:r>
          </a:p>
          <a:p>
            <a:r>
              <a:rPr lang="nl-NL" sz="3000" dirty="0" smtClean="0"/>
              <a:t>Andere weetjes?</a:t>
            </a:r>
          </a:p>
          <a:p>
            <a:endParaRPr lang="nl-NL" sz="3000" dirty="0"/>
          </a:p>
          <a:p>
            <a:endParaRPr lang="nl-NL" dirty="0" smtClean="0"/>
          </a:p>
          <a:p>
            <a:endParaRPr lang="nl-NL" dirty="0"/>
          </a:p>
        </p:txBody>
      </p:sp>
      <p:sp>
        <p:nvSpPr>
          <p:cNvPr id="4" name="Tijdelijke aanduiding voor datum 3"/>
          <p:cNvSpPr>
            <a:spLocks noGrp="1"/>
          </p:cNvSpPr>
          <p:nvPr>
            <p:ph type="dt" sz="half" idx="10"/>
          </p:nvPr>
        </p:nvSpPr>
        <p:spPr/>
        <p:txBody>
          <a:bodyPr/>
          <a:lstStyle/>
          <a:p>
            <a:fld id="{2C3FEFE8-ABD9-4BD3-932A-7D98AB14C922}" type="datetime1">
              <a:rPr lang="nl-NL" smtClean="0"/>
              <a:t>14-9-2018</a:t>
            </a:fld>
            <a:endParaRPr lang="nl-NL"/>
          </a:p>
        </p:txBody>
      </p:sp>
      <p:sp>
        <p:nvSpPr>
          <p:cNvPr id="5" name="Tijdelijke aanduiding voor dianummer 4"/>
          <p:cNvSpPr>
            <a:spLocks noGrp="1"/>
          </p:cNvSpPr>
          <p:nvPr>
            <p:ph type="sldNum" sz="quarter" idx="12"/>
          </p:nvPr>
        </p:nvSpPr>
        <p:spPr/>
        <p:txBody>
          <a:bodyPr/>
          <a:lstStyle/>
          <a:p>
            <a:fld id="{053308CA-A037-474B-AA6E-6C7C048F3532}" type="slidenum">
              <a:rPr lang="nl-NL" smtClean="0"/>
              <a:pPr/>
              <a:t>15</a:t>
            </a:fld>
            <a:endParaRPr lang="nl-NL"/>
          </a:p>
        </p:txBody>
      </p:sp>
    </p:spTree>
    <p:extLst>
      <p:ext uri="{BB962C8B-B14F-4D97-AF65-F5344CB8AC3E}">
        <p14:creationId xmlns:p14="http://schemas.microsoft.com/office/powerpoint/2010/main" val="1316068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mj-lt"/>
              </a:rPr>
              <a:t>Deegwaren</a:t>
            </a:r>
            <a:endParaRPr lang="nl-NL" dirty="0">
              <a:latin typeface="+mj-lt"/>
            </a:endParaRPr>
          </a:p>
        </p:txBody>
      </p:sp>
      <p:sp>
        <p:nvSpPr>
          <p:cNvPr id="3" name="Tijdelijke aanduiding voor inhoud 2"/>
          <p:cNvSpPr>
            <a:spLocks noGrp="1"/>
          </p:cNvSpPr>
          <p:nvPr>
            <p:ph idx="1"/>
          </p:nvPr>
        </p:nvSpPr>
        <p:spPr>
          <a:xfrm>
            <a:off x="755576" y="1196752"/>
            <a:ext cx="7931224" cy="4929411"/>
          </a:xfrm>
        </p:spPr>
        <p:txBody>
          <a:bodyPr/>
          <a:lstStyle/>
          <a:p>
            <a:r>
              <a:rPr lang="nl-NL" dirty="0"/>
              <a:t>Wat </a:t>
            </a:r>
            <a:r>
              <a:rPr lang="nl-NL" dirty="0" smtClean="0"/>
              <a:t>zijn deegwaren</a:t>
            </a:r>
            <a:endParaRPr lang="nl-NL" dirty="0"/>
          </a:p>
          <a:p>
            <a:r>
              <a:rPr lang="nl-NL" dirty="0" smtClean="0"/>
              <a:t>Diverse pasta’s</a:t>
            </a:r>
          </a:p>
          <a:p>
            <a:r>
              <a:rPr lang="nl-NL" dirty="0" smtClean="0"/>
              <a:t>Bereiding</a:t>
            </a:r>
          </a:p>
          <a:p>
            <a:r>
              <a:rPr lang="nl-NL" dirty="0" smtClean="0"/>
              <a:t>Kookeigenschappen</a:t>
            </a:r>
          </a:p>
          <a:p>
            <a:endParaRPr lang="nl-NL" dirty="0" smtClean="0"/>
          </a:p>
          <a:p>
            <a:endParaRPr lang="nl-NL" dirty="0" smtClean="0"/>
          </a:p>
          <a:p>
            <a:endParaRPr lang="nl-NL" dirty="0"/>
          </a:p>
        </p:txBody>
      </p:sp>
      <p:sp>
        <p:nvSpPr>
          <p:cNvPr id="4" name="Tijdelijke aanduiding voor datum 3"/>
          <p:cNvSpPr>
            <a:spLocks noGrp="1"/>
          </p:cNvSpPr>
          <p:nvPr>
            <p:ph type="dt" sz="half" idx="10"/>
          </p:nvPr>
        </p:nvSpPr>
        <p:spPr/>
        <p:txBody>
          <a:bodyPr/>
          <a:lstStyle/>
          <a:p>
            <a:fld id="{A1A439B0-D9EE-4D09-B706-043E5D3ADEDA}" type="datetime1">
              <a:rPr lang="nl-NL" smtClean="0"/>
              <a:t>14-9-2018</a:t>
            </a:fld>
            <a:endParaRPr lang="nl-NL"/>
          </a:p>
        </p:txBody>
      </p:sp>
      <p:sp>
        <p:nvSpPr>
          <p:cNvPr id="5" name="Tijdelijke aanduiding voor dianummer 4"/>
          <p:cNvSpPr>
            <a:spLocks noGrp="1"/>
          </p:cNvSpPr>
          <p:nvPr>
            <p:ph type="sldNum" sz="quarter" idx="12"/>
          </p:nvPr>
        </p:nvSpPr>
        <p:spPr/>
        <p:txBody>
          <a:bodyPr/>
          <a:lstStyle/>
          <a:p>
            <a:fld id="{053308CA-A037-474B-AA6E-6C7C048F3532}" type="slidenum">
              <a:rPr lang="nl-NL" smtClean="0"/>
              <a:pPr/>
              <a:t>16</a:t>
            </a:fld>
            <a:endParaRPr lang="nl-NL"/>
          </a:p>
        </p:txBody>
      </p:sp>
    </p:spTree>
    <p:extLst>
      <p:ext uri="{BB962C8B-B14F-4D97-AF65-F5344CB8AC3E}">
        <p14:creationId xmlns:p14="http://schemas.microsoft.com/office/powerpoint/2010/main" val="1350011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mj-lt"/>
              </a:rPr>
              <a:t>Wat zijn deegwaren</a:t>
            </a:r>
            <a:endParaRPr lang="nl-NL" dirty="0">
              <a:latin typeface="+mj-lt"/>
            </a:endParaRPr>
          </a:p>
        </p:txBody>
      </p:sp>
      <p:sp>
        <p:nvSpPr>
          <p:cNvPr id="3" name="Tijdelijke aanduiding voor inhoud 2"/>
          <p:cNvSpPr>
            <a:spLocks noGrp="1"/>
          </p:cNvSpPr>
          <p:nvPr>
            <p:ph idx="1"/>
          </p:nvPr>
        </p:nvSpPr>
        <p:spPr>
          <a:xfrm>
            <a:off x="755576" y="1196752"/>
            <a:ext cx="7931224" cy="4929411"/>
          </a:xfrm>
        </p:spPr>
        <p:txBody>
          <a:bodyPr/>
          <a:lstStyle/>
          <a:p>
            <a:r>
              <a:rPr lang="nl-NL" dirty="0" smtClean="0"/>
              <a:t>Deegwaren ontstaan door graanmeel te mengen met zo min mogelijk water en zout soms ei of eidooier.</a:t>
            </a:r>
          </a:p>
          <a:p>
            <a:r>
              <a:rPr lang="nl-NL" dirty="0" smtClean="0"/>
              <a:t>Kneden tot een taai deeg, dan vormen en laten drogen.</a:t>
            </a:r>
          </a:p>
        </p:txBody>
      </p:sp>
      <p:sp>
        <p:nvSpPr>
          <p:cNvPr id="4" name="Tijdelijke aanduiding voor datum 3"/>
          <p:cNvSpPr>
            <a:spLocks noGrp="1"/>
          </p:cNvSpPr>
          <p:nvPr>
            <p:ph type="dt" sz="half" idx="10"/>
          </p:nvPr>
        </p:nvSpPr>
        <p:spPr/>
        <p:txBody>
          <a:bodyPr/>
          <a:lstStyle/>
          <a:p>
            <a:fld id="{A1A439B0-D9EE-4D09-B706-043E5D3ADEDA}" type="datetime1">
              <a:rPr lang="nl-NL" smtClean="0"/>
              <a:t>14-9-2018</a:t>
            </a:fld>
            <a:endParaRPr lang="nl-NL"/>
          </a:p>
        </p:txBody>
      </p:sp>
      <p:sp>
        <p:nvSpPr>
          <p:cNvPr id="5" name="Tijdelijke aanduiding voor dianummer 4"/>
          <p:cNvSpPr>
            <a:spLocks noGrp="1"/>
          </p:cNvSpPr>
          <p:nvPr>
            <p:ph type="sldNum" sz="quarter" idx="12"/>
          </p:nvPr>
        </p:nvSpPr>
        <p:spPr/>
        <p:txBody>
          <a:bodyPr/>
          <a:lstStyle/>
          <a:p>
            <a:fld id="{053308CA-A037-474B-AA6E-6C7C048F3532}" type="slidenum">
              <a:rPr lang="nl-NL" smtClean="0"/>
              <a:pPr/>
              <a:t>17</a:t>
            </a:fld>
            <a:endParaRPr lang="nl-NL"/>
          </a:p>
        </p:txBody>
      </p:sp>
      <p:pic>
        <p:nvPicPr>
          <p:cNvPr id="6" name="Afbeelding 5"/>
          <p:cNvPicPr>
            <a:picLocks noChangeAspect="1"/>
          </p:cNvPicPr>
          <p:nvPr/>
        </p:nvPicPr>
        <p:blipFill>
          <a:blip r:embed="rId3"/>
          <a:stretch>
            <a:fillRect/>
          </a:stretch>
        </p:blipFill>
        <p:spPr>
          <a:xfrm>
            <a:off x="4230006" y="3284984"/>
            <a:ext cx="4456794" cy="3075017"/>
          </a:xfrm>
          <a:prstGeom prst="rect">
            <a:avLst/>
          </a:prstGeom>
        </p:spPr>
      </p:pic>
    </p:spTree>
    <p:extLst>
      <p:ext uri="{BB962C8B-B14F-4D97-AF65-F5344CB8AC3E}">
        <p14:creationId xmlns:p14="http://schemas.microsoft.com/office/powerpoint/2010/main" val="48066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mj-lt"/>
              </a:rPr>
              <a:t>Diverse pasta’s</a:t>
            </a:r>
            <a:endParaRPr lang="nl-NL" dirty="0">
              <a:latin typeface="+mj-lt"/>
            </a:endParaRPr>
          </a:p>
        </p:txBody>
      </p:sp>
      <p:sp>
        <p:nvSpPr>
          <p:cNvPr id="3" name="Tijdelijke aanduiding voor inhoud 2"/>
          <p:cNvSpPr>
            <a:spLocks noGrp="1"/>
          </p:cNvSpPr>
          <p:nvPr>
            <p:ph idx="1"/>
          </p:nvPr>
        </p:nvSpPr>
        <p:spPr>
          <a:xfrm>
            <a:off x="683568" y="1196752"/>
            <a:ext cx="8003232" cy="4929411"/>
          </a:xfrm>
        </p:spPr>
        <p:txBody>
          <a:bodyPr/>
          <a:lstStyle/>
          <a:p>
            <a:r>
              <a:rPr lang="nl-NL" dirty="0"/>
              <a:t>Meelsoorten, tarwe, </a:t>
            </a:r>
            <a:r>
              <a:rPr lang="nl-NL" dirty="0" err="1"/>
              <a:t>rijste</a:t>
            </a:r>
            <a:r>
              <a:rPr lang="nl-NL" dirty="0"/>
              <a:t>, boekweit en </a:t>
            </a:r>
            <a:r>
              <a:rPr lang="nl-NL" dirty="0" err="1" smtClean="0"/>
              <a:t>mugobonenmeel</a:t>
            </a:r>
            <a:endParaRPr lang="nl-NL" dirty="0"/>
          </a:p>
          <a:p>
            <a:r>
              <a:rPr lang="nl-NL" dirty="0" smtClean="0"/>
              <a:t>Zuid-Aziatische </a:t>
            </a:r>
            <a:r>
              <a:rPr lang="nl-NL" dirty="0" smtClean="0"/>
              <a:t>pasta </a:t>
            </a:r>
            <a:r>
              <a:rPr lang="nl-NL" dirty="0" smtClean="0"/>
              <a:t>producten: </a:t>
            </a:r>
            <a:r>
              <a:rPr lang="nl-NL" dirty="0" err="1" smtClean="0"/>
              <a:t>Noedel</a:t>
            </a:r>
            <a:r>
              <a:rPr lang="nl-NL" dirty="0" smtClean="0"/>
              <a:t> en Mie</a:t>
            </a:r>
            <a:endParaRPr lang="nl-NL" dirty="0" smtClean="0"/>
          </a:p>
          <a:p>
            <a:pPr marL="0" indent="0">
              <a:buNone/>
            </a:pPr>
            <a:endParaRPr lang="nl-NL" dirty="0"/>
          </a:p>
        </p:txBody>
      </p:sp>
      <p:sp>
        <p:nvSpPr>
          <p:cNvPr id="4" name="Tijdelijke aanduiding voor datum 3"/>
          <p:cNvSpPr>
            <a:spLocks noGrp="1"/>
          </p:cNvSpPr>
          <p:nvPr>
            <p:ph type="dt" sz="half" idx="10"/>
          </p:nvPr>
        </p:nvSpPr>
        <p:spPr/>
        <p:txBody>
          <a:bodyPr/>
          <a:lstStyle/>
          <a:p>
            <a:fld id="{A1A439B0-D9EE-4D09-B706-043E5D3ADEDA}" type="datetime1">
              <a:rPr lang="nl-NL" smtClean="0"/>
              <a:t>14-9-2018</a:t>
            </a:fld>
            <a:endParaRPr lang="nl-NL"/>
          </a:p>
        </p:txBody>
      </p:sp>
      <p:sp>
        <p:nvSpPr>
          <p:cNvPr id="5" name="Tijdelijke aanduiding voor dianummer 4"/>
          <p:cNvSpPr>
            <a:spLocks noGrp="1"/>
          </p:cNvSpPr>
          <p:nvPr>
            <p:ph type="sldNum" sz="quarter" idx="12"/>
          </p:nvPr>
        </p:nvSpPr>
        <p:spPr/>
        <p:txBody>
          <a:bodyPr/>
          <a:lstStyle/>
          <a:p>
            <a:fld id="{053308CA-A037-474B-AA6E-6C7C048F3532}" type="slidenum">
              <a:rPr lang="nl-NL" smtClean="0"/>
              <a:pPr/>
              <a:t>18</a:t>
            </a:fld>
            <a:endParaRPr lang="nl-NL"/>
          </a:p>
        </p:txBody>
      </p:sp>
      <p:pic>
        <p:nvPicPr>
          <p:cNvPr id="6" name="Afbeelding 5"/>
          <p:cNvPicPr>
            <a:picLocks noChangeAspect="1"/>
          </p:cNvPicPr>
          <p:nvPr/>
        </p:nvPicPr>
        <p:blipFill>
          <a:blip r:embed="rId3"/>
          <a:stretch>
            <a:fillRect/>
          </a:stretch>
        </p:blipFill>
        <p:spPr>
          <a:xfrm>
            <a:off x="4949506" y="3429000"/>
            <a:ext cx="3675630" cy="2697163"/>
          </a:xfrm>
          <a:prstGeom prst="rect">
            <a:avLst/>
          </a:prstGeom>
        </p:spPr>
      </p:pic>
    </p:spTree>
    <p:extLst>
      <p:ext uri="{BB962C8B-B14F-4D97-AF65-F5344CB8AC3E}">
        <p14:creationId xmlns:p14="http://schemas.microsoft.com/office/powerpoint/2010/main" val="661949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mj-lt"/>
              </a:rPr>
              <a:t>Diverse pasta’s</a:t>
            </a:r>
            <a:endParaRPr lang="nl-NL" dirty="0">
              <a:latin typeface="+mj-lt"/>
            </a:endParaRPr>
          </a:p>
        </p:txBody>
      </p:sp>
      <p:sp>
        <p:nvSpPr>
          <p:cNvPr id="3" name="Tijdelijke aanduiding voor inhoud 2"/>
          <p:cNvSpPr>
            <a:spLocks noGrp="1"/>
          </p:cNvSpPr>
          <p:nvPr>
            <p:ph idx="1"/>
          </p:nvPr>
        </p:nvSpPr>
        <p:spPr>
          <a:xfrm>
            <a:off x="755576" y="1196752"/>
            <a:ext cx="7931224" cy="4929411"/>
          </a:xfrm>
        </p:spPr>
        <p:txBody>
          <a:bodyPr/>
          <a:lstStyle/>
          <a:p>
            <a:r>
              <a:rPr lang="nl-NL" dirty="0" smtClean="0"/>
              <a:t>Italiaanse pasta producten.</a:t>
            </a:r>
          </a:p>
          <a:p>
            <a:r>
              <a:rPr lang="nl-NL" dirty="0" smtClean="0"/>
              <a:t>Meel of griesmeel met water en vaak ei of eidooier.</a:t>
            </a:r>
          </a:p>
          <a:p>
            <a:r>
              <a:rPr lang="nl-NL" dirty="0" smtClean="0"/>
              <a:t>Diverse kleuren door sap van? </a:t>
            </a:r>
          </a:p>
          <a:p>
            <a:endParaRPr lang="nl-NL" dirty="0" smtClean="0"/>
          </a:p>
          <a:p>
            <a:pPr marL="0" indent="0">
              <a:buNone/>
            </a:pPr>
            <a:endParaRPr lang="nl-NL" dirty="0"/>
          </a:p>
        </p:txBody>
      </p:sp>
      <p:sp>
        <p:nvSpPr>
          <p:cNvPr id="4" name="Tijdelijke aanduiding voor datum 3"/>
          <p:cNvSpPr>
            <a:spLocks noGrp="1"/>
          </p:cNvSpPr>
          <p:nvPr>
            <p:ph type="dt" sz="half" idx="10"/>
          </p:nvPr>
        </p:nvSpPr>
        <p:spPr/>
        <p:txBody>
          <a:bodyPr/>
          <a:lstStyle/>
          <a:p>
            <a:fld id="{A1A439B0-D9EE-4D09-B706-043E5D3ADEDA}" type="datetime1">
              <a:rPr lang="nl-NL" smtClean="0"/>
              <a:t>14-9-2018</a:t>
            </a:fld>
            <a:endParaRPr lang="nl-NL"/>
          </a:p>
        </p:txBody>
      </p:sp>
      <p:sp>
        <p:nvSpPr>
          <p:cNvPr id="5" name="Tijdelijke aanduiding voor dianummer 4"/>
          <p:cNvSpPr>
            <a:spLocks noGrp="1"/>
          </p:cNvSpPr>
          <p:nvPr>
            <p:ph type="sldNum" sz="quarter" idx="12"/>
          </p:nvPr>
        </p:nvSpPr>
        <p:spPr/>
        <p:txBody>
          <a:bodyPr/>
          <a:lstStyle/>
          <a:p>
            <a:fld id="{053308CA-A037-474B-AA6E-6C7C048F3532}" type="slidenum">
              <a:rPr lang="nl-NL" smtClean="0"/>
              <a:pPr/>
              <a:t>19</a:t>
            </a:fld>
            <a:endParaRPr lang="nl-NL"/>
          </a:p>
        </p:txBody>
      </p:sp>
      <p:pic>
        <p:nvPicPr>
          <p:cNvPr id="6" name="Afbeelding 5"/>
          <p:cNvPicPr>
            <a:picLocks noChangeAspect="1"/>
          </p:cNvPicPr>
          <p:nvPr/>
        </p:nvPicPr>
        <p:blipFill>
          <a:blip r:embed="rId3"/>
          <a:stretch>
            <a:fillRect/>
          </a:stretch>
        </p:blipFill>
        <p:spPr>
          <a:xfrm>
            <a:off x="755576" y="3765292"/>
            <a:ext cx="3096344" cy="2360871"/>
          </a:xfrm>
          <a:prstGeom prst="rect">
            <a:avLst/>
          </a:prstGeom>
        </p:spPr>
      </p:pic>
      <p:pic>
        <p:nvPicPr>
          <p:cNvPr id="7" name="Afbeelding 6"/>
          <p:cNvPicPr>
            <a:picLocks noChangeAspect="1"/>
          </p:cNvPicPr>
          <p:nvPr/>
        </p:nvPicPr>
        <p:blipFill>
          <a:blip r:embed="rId4"/>
          <a:stretch>
            <a:fillRect/>
          </a:stretch>
        </p:blipFill>
        <p:spPr>
          <a:xfrm>
            <a:off x="5497760" y="3712403"/>
            <a:ext cx="3189040" cy="2413760"/>
          </a:xfrm>
          <a:prstGeom prst="rect">
            <a:avLst/>
          </a:prstGeom>
        </p:spPr>
      </p:pic>
    </p:spTree>
    <p:extLst>
      <p:ext uri="{BB962C8B-B14F-4D97-AF65-F5344CB8AC3E}">
        <p14:creationId xmlns:p14="http://schemas.microsoft.com/office/powerpoint/2010/main" val="2973655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a:t>
            </a:r>
            <a:endParaRPr lang="nl-NL" dirty="0"/>
          </a:p>
        </p:txBody>
      </p:sp>
      <p:sp>
        <p:nvSpPr>
          <p:cNvPr id="3" name="Tijdelijke aanduiding voor inhoud 2"/>
          <p:cNvSpPr>
            <a:spLocks noGrp="1"/>
          </p:cNvSpPr>
          <p:nvPr>
            <p:ph idx="1"/>
          </p:nvPr>
        </p:nvSpPr>
        <p:spPr/>
        <p:txBody>
          <a:bodyPr/>
          <a:lstStyle/>
          <a:p>
            <a:pPr marL="0" indent="0">
              <a:buNone/>
            </a:pPr>
            <a:r>
              <a:rPr lang="nl-NL" dirty="0" smtClean="0"/>
              <a:t>Wat gaan we vandaag doen?</a:t>
            </a:r>
          </a:p>
          <a:p>
            <a:r>
              <a:rPr lang="nl-NL" dirty="0" smtClean="0"/>
              <a:t>Feedback boodschappenlijstjes</a:t>
            </a:r>
          </a:p>
          <a:p>
            <a:r>
              <a:rPr lang="nl-NL" dirty="0" smtClean="0"/>
              <a:t>Theorie granen</a:t>
            </a:r>
          </a:p>
          <a:p>
            <a:r>
              <a:rPr lang="nl-NL" dirty="0"/>
              <a:t>Vragen over granen</a:t>
            </a:r>
          </a:p>
          <a:p>
            <a:r>
              <a:rPr lang="nl-NL" dirty="0"/>
              <a:t>Opdracht graansoorten</a:t>
            </a:r>
          </a:p>
          <a:p>
            <a:r>
              <a:rPr lang="nl-NL" dirty="0" smtClean="0"/>
              <a:t>Theorie deegwaren</a:t>
            </a:r>
          </a:p>
          <a:p>
            <a:r>
              <a:rPr lang="nl-NL" dirty="0" smtClean="0"/>
              <a:t>Opdracht meelproductie</a:t>
            </a:r>
          </a:p>
          <a:p>
            <a:r>
              <a:rPr lang="nl-NL" dirty="0" smtClean="0"/>
              <a:t>Opdracht broodproductie</a:t>
            </a:r>
          </a:p>
          <a:p>
            <a:endParaRPr lang="nl-NL" dirty="0"/>
          </a:p>
        </p:txBody>
      </p:sp>
      <p:sp>
        <p:nvSpPr>
          <p:cNvPr id="4" name="Tijdelijke aanduiding voor datum 3"/>
          <p:cNvSpPr>
            <a:spLocks noGrp="1"/>
          </p:cNvSpPr>
          <p:nvPr>
            <p:ph type="dt" sz="half" idx="10"/>
          </p:nvPr>
        </p:nvSpPr>
        <p:spPr/>
        <p:txBody>
          <a:bodyPr/>
          <a:lstStyle/>
          <a:p>
            <a:fld id="{A1A439B0-D9EE-4D09-B706-043E5D3ADEDA}" type="datetime1">
              <a:rPr lang="nl-NL" smtClean="0"/>
              <a:t>14-9-2018</a:t>
            </a:fld>
            <a:endParaRPr lang="nl-NL"/>
          </a:p>
        </p:txBody>
      </p:sp>
      <p:sp>
        <p:nvSpPr>
          <p:cNvPr id="5" name="Tijdelijke aanduiding voor dianummer 4"/>
          <p:cNvSpPr>
            <a:spLocks noGrp="1"/>
          </p:cNvSpPr>
          <p:nvPr>
            <p:ph type="sldNum" sz="quarter" idx="12"/>
          </p:nvPr>
        </p:nvSpPr>
        <p:spPr/>
        <p:txBody>
          <a:bodyPr/>
          <a:lstStyle/>
          <a:p>
            <a:fld id="{053308CA-A037-474B-AA6E-6C7C048F3532}" type="slidenum">
              <a:rPr lang="nl-NL" smtClean="0"/>
              <a:pPr/>
              <a:t>2</a:t>
            </a:fld>
            <a:endParaRPr lang="nl-NL"/>
          </a:p>
        </p:txBody>
      </p:sp>
    </p:spTree>
    <p:extLst>
      <p:ext uri="{BB962C8B-B14F-4D97-AF65-F5344CB8AC3E}">
        <p14:creationId xmlns:p14="http://schemas.microsoft.com/office/powerpoint/2010/main" val="3754468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mj-lt"/>
              </a:rPr>
              <a:t>Bereiding</a:t>
            </a:r>
            <a:endParaRPr lang="nl-NL" dirty="0">
              <a:latin typeface="+mj-lt"/>
            </a:endParaRPr>
          </a:p>
        </p:txBody>
      </p:sp>
      <p:sp>
        <p:nvSpPr>
          <p:cNvPr id="3" name="Tijdelijke aanduiding voor inhoud 2"/>
          <p:cNvSpPr>
            <a:spLocks noGrp="1"/>
          </p:cNvSpPr>
          <p:nvPr>
            <p:ph idx="1"/>
          </p:nvPr>
        </p:nvSpPr>
        <p:spPr>
          <a:xfrm>
            <a:off x="683568" y="1188823"/>
            <a:ext cx="8114185" cy="4929411"/>
          </a:xfrm>
        </p:spPr>
        <p:txBody>
          <a:bodyPr/>
          <a:lstStyle/>
          <a:p>
            <a:r>
              <a:rPr lang="nl-NL" dirty="0"/>
              <a:t>Mengsel van grof gemalen meellichaam (gries of </a:t>
            </a:r>
            <a:r>
              <a:rPr lang="nl-NL" dirty="0" err="1"/>
              <a:t>semolina</a:t>
            </a:r>
            <a:r>
              <a:rPr lang="nl-NL" dirty="0"/>
              <a:t>) van harde </a:t>
            </a:r>
            <a:r>
              <a:rPr lang="nl-NL" dirty="0" smtClean="0"/>
              <a:t>of </a:t>
            </a:r>
            <a:r>
              <a:rPr lang="nl-NL" dirty="0"/>
              <a:t>zachte tarwe gebruikt</a:t>
            </a:r>
            <a:r>
              <a:rPr lang="nl-NL" dirty="0" smtClean="0"/>
              <a:t>.</a:t>
            </a:r>
          </a:p>
          <a:p>
            <a:r>
              <a:rPr lang="nl-NL" dirty="0" smtClean="0"/>
              <a:t>Te </a:t>
            </a:r>
            <a:r>
              <a:rPr lang="nl-NL" dirty="0"/>
              <a:t>fijn geeft een te kleverig deeg</a:t>
            </a:r>
          </a:p>
          <a:p>
            <a:r>
              <a:rPr lang="nl-NL" dirty="0" smtClean="0"/>
              <a:t>Vier stappen = mengen kneden, vormen en drogen. </a:t>
            </a:r>
          </a:p>
          <a:p>
            <a:endParaRPr lang="nl-NL" dirty="0"/>
          </a:p>
        </p:txBody>
      </p:sp>
      <p:sp>
        <p:nvSpPr>
          <p:cNvPr id="4" name="Tijdelijke aanduiding voor datum 3"/>
          <p:cNvSpPr>
            <a:spLocks noGrp="1"/>
          </p:cNvSpPr>
          <p:nvPr>
            <p:ph type="dt" sz="half" idx="10"/>
          </p:nvPr>
        </p:nvSpPr>
        <p:spPr/>
        <p:txBody>
          <a:bodyPr/>
          <a:lstStyle/>
          <a:p>
            <a:fld id="{A1A439B0-D9EE-4D09-B706-043E5D3ADEDA}" type="datetime1">
              <a:rPr lang="nl-NL" smtClean="0"/>
              <a:t>14-9-2018</a:t>
            </a:fld>
            <a:endParaRPr lang="nl-NL"/>
          </a:p>
        </p:txBody>
      </p:sp>
      <p:sp>
        <p:nvSpPr>
          <p:cNvPr id="5" name="Tijdelijke aanduiding voor dianummer 4"/>
          <p:cNvSpPr>
            <a:spLocks noGrp="1"/>
          </p:cNvSpPr>
          <p:nvPr>
            <p:ph type="sldNum" sz="quarter" idx="12"/>
          </p:nvPr>
        </p:nvSpPr>
        <p:spPr/>
        <p:txBody>
          <a:bodyPr/>
          <a:lstStyle/>
          <a:p>
            <a:fld id="{053308CA-A037-474B-AA6E-6C7C048F3532}" type="slidenum">
              <a:rPr lang="nl-NL" smtClean="0"/>
              <a:pPr/>
              <a:t>20</a:t>
            </a:fld>
            <a:endParaRPr lang="nl-NL"/>
          </a:p>
        </p:txBody>
      </p:sp>
    </p:spTree>
    <p:extLst>
      <p:ext uri="{BB962C8B-B14F-4D97-AF65-F5344CB8AC3E}">
        <p14:creationId xmlns:p14="http://schemas.microsoft.com/office/powerpoint/2010/main" val="1127824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mj-lt"/>
              </a:rPr>
              <a:t>Vragen over deegwaren</a:t>
            </a:r>
            <a:endParaRPr lang="nl-NL" dirty="0">
              <a:latin typeface="+mj-lt"/>
            </a:endParaRPr>
          </a:p>
        </p:txBody>
      </p:sp>
      <p:sp>
        <p:nvSpPr>
          <p:cNvPr id="3" name="Tijdelijke aanduiding voor inhoud 2"/>
          <p:cNvSpPr>
            <a:spLocks noGrp="1"/>
          </p:cNvSpPr>
          <p:nvPr>
            <p:ph idx="1"/>
          </p:nvPr>
        </p:nvSpPr>
        <p:spPr>
          <a:xfrm>
            <a:off x="683568" y="1196752"/>
            <a:ext cx="8003232" cy="5159598"/>
          </a:xfrm>
        </p:spPr>
        <p:txBody>
          <a:bodyPr>
            <a:normAutofit/>
          </a:bodyPr>
          <a:lstStyle/>
          <a:p>
            <a:pPr marL="0" indent="0">
              <a:buNone/>
            </a:pPr>
            <a:r>
              <a:rPr lang="nl-NL" sz="2000" dirty="0" smtClean="0"/>
              <a:t>1. Zet </a:t>
            </a:r>
            <a:r>
              <a:rPr lang="nl-NL" sz="2000" dirty="0"/>
              <a:t>de juiste cijfers in de vakjes</a:t>
            </a:r>
          </a:p>
          <a:p>
            <a:pPr marL="0" indent="0">
              <a:buNone/>
            </a:pPr>
            <a:r>
              <a:rPr lang="nl-NL" sz="1800" dirty="0"/>
              <a:t> </a:t>
            </a:r>
            <a:r>
              <a:rPr lang="nl-NL" sz="1800" dirty="0" smtClean="0"/>
              <a:t>    1             2             3 en 4    5,6,7     8,9,10      11,12,13</a:t>
            </a:r>
          </a:p>
          <a:p>
            <a:pPr marL="0" indent="0">
              <a:buNone/>
            </a:pPr>
            <a:r>
              <a:rPr lang="nl-NL" sz="1800" dirty="0" smtClean="0"/>
              <a:t>     </a:t>
            </a:r>
          </a:p>
          <a:p>
            <a:endParaRPr lang="nl-NL" sz="1800" dirty="0"/>
          </a:p>
          <a:p>
            <a:endParaRPr lang="nl-NL" sz="1800" dirty="0" smtClean="0"/>
          </a:p>
          <a:p>
            <a:endParaRPr lang="nl-NL" sz="1800" dirty="0"/>
          </a:p>
          <a:p>
            <a:endParaRPr lang="nl-NL" sz="1800" dirty="0" smtClean="0"/>
          </a:p>
          <a:p>
            <a:endParaRPr lang="nl-NL" sz="1800" dirty="0"/>
          </a:p>
          <a:p>
            <a:endParaRPr lang="nl-NL" sz="1800" dirty="0" smtClean="0"/>
          </a:p>
          <a:p>
            <a:endParaRPr lang="nl-NL" sz="1800" dirty="0"/>
          </a:p>
          <a:p>
            <a:endParaRPr lang="nl-NL" sz="1800" dirty="0" smtClean="0"/>
          </a:p>
          <a:p>
            <a:endParaRPr lang="nl-NL" sz="1800" dirty="0"/>
          </a:p>
          <a:p>
            <a:pPr marL="0" indent="0">
              <a:buNone/>
            </a:pPr>
            <a:endParaRPr lang="nl-NL" dirty="0"/>
          </a:p>
        </p:txBody>
      </p:sp>
      <p:sp>
        <p:nvSpPr>
          <p:cNvPr id="4" name="Tijdelijke aanduiding voor datum 3"/>
          <p:cNvSpPr>
            <a:spLocks noGrp="1"/>
          </p:cNvSpPr>
          <p:nvPr>
            <p:ph type="dt" sz="half" idx="10"/>
          </p:nvPr>
        </p:nvSpPr>
        <p:spPr/>
        <p:txBody>
          <a:bodyPr/>
          <a:lstStyle/>
          <a:p>
            <a:fld id="{A1A439B0-D9EE-4D09-B706-043E5D3ADEDA}" type="datetime1">
              <a:rPr lang="nl-NL" smtClean="0"/>
              <a:t>14-9-2018</a:t>
            </a:fld>
            <a:endParaRPr lang="nl-NL"/>
          </a:p>
        </p:txBody>
      </p:sp>
      <p:sp>
        <p:nvSpPr>
          <p:cNvPr id="5" name="Tijdelijke aanduiding voor dianummer 4"/>
          <p:cNvSpPr>
            <a:spLocks noGrp="1"/>
          </p:cNvSpPr>
          <p:nvPr>
            <p:ph type="sldNum" sz="quarter" idx="12"/>
          </p:nvPr>
        </p:nvSpPr>
        <p:spPr/>
        <p:txBody>
          <a:bodyPr/>
          <a:lstStyle/>
          <a:p>
            <a:fld id="{053308CA-A037-474B-AA6E-6C7C048F3532}" type="slidenum">
              <a:rPr lang="nl-NL" smtClean="0"/>
              <a:pPr/>
              <a:t>21</a:t>
            </a:fld>
            <a:endParaRPr lang="nl-NL"/>
          </a:p>
        </p:txBody>
      </p:sp>
      <p:pic>
        <p:nvPicPr>
          <p:cNvPr id="7" name="Afbeelding 6"/>
          <p:cNvPicPr>
            <a:picLocks noChangeAspect="1"/>
          </p:cNvPicPr>
          <p:nvPr/>
        </p:nvPicPr>
        <p:blipFill>
          <a:blip r:embed="rId3"/>
          <a:stretch>
            <a:fillRect/>
          </a:stretch>
        </p:blipFill>
        <p:spPr>
          <a:xfrm>
            <a:off x="1002881" y="2060848"/>
            <a:ext cx="5550319" cy="2894619"/>
          </a:xfrm>
          <a:prstGeom prst="rect">
            <a:avLst/>
          </a:prstGeom>
        </p:spPr>
      </p:pic>
    </p:spTree>
    <p:extLst>
      <p:ext uri="{BB962C8B-B14F-4D97-AF65-F5344CB8AC3E}">
        <p14:creationId xmlns:p14="http://schemas.microsoft.com/office/powerpoint/2010/main" val="3348626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Succescriteria</a:t>
            </a:r>
            <a:endParaRPr lang="nl-NL" dirty="0"/>
          </a:p>
        </p:txBody>
      </p:sp>
      <p:sp>
        <p:nvSpPr>
          <p:cNvPr id="3" name="Tijdelijke aanduiding voor inhoud 2"/>
          <p:cNvSpPr>
            <a:spLocks noGrp="1"/>
          </p:cNvSpPr>
          <p:nvPr>
            <p:ph idx="1"/>
          </p:nvPr>
        </p:nvSpPr>
        <p:spPr/>
        <p:txBody>
          <a:bodyPr/>
          <a:lstStyle/>
          <a:p>
            <a:pPr marL="457200" lvl="1" indent="0">
              <a:buNone/>
            </a:pPr>
            <a:r>
              <a:rPr lang="nl-NL" dirty="0" smtClean="0"/>
              <a:t>1.4  Je </a:t>
            </a:r>
            <a:r>
              <a:rPr lang="nl-NL" dirty="0"/>
              <a:t>benoemt uit welke voedingsstoffen graan is samengesteld</a:t>
            </a:r>
            <a:r>
              <a:rPr lang="nl-NL" dirty="0" smtClean="0"/>
              <a:t>.</a:t>
            </a:r>
            <a:br>
              <a:rPr lang="nl-NL" dirty="0" smtClean="0"/>
            </a:br>
            <a:endParaRPr lang="nl-NL" sz="1800" dirty="0"/>
          </a:p>
          <a:p>
            <a:pPr marL="457200" lvl="1" indent="0">
              <a:buNone/>
            </a:pPr>
            <a:r>
              <a:rPr lang="nl-NL" dirty="0" smtClean="0"/>
              <a:t>1.5  Je </a:t>
            </a:r>
            <a:r>
              <a:rPr lang="nl-NL" dirty="0"/>
              <a:t>kunt 10 verschillende graansoorten benoemen en de verschillen tussen deze soorten aangeven</a:t>
            </a:r>
            <a:r>
              <a:rPr lang="nl-NL" dirty="0" smtClean="0"/>
              <a:t>.</a:t>
            </a:r>
            <a:br>
              <a:rPr lang="nl-NL" dirty="0" smtClean="0"/>
            </a:br>
            <a:r>
              <a:rPr lang="nl-NL" dirty="0" smtClean="0"/>
              <a:t> </a:t>
            </a:r>
            <a:endParaRPr lang="nl-NL" sz="1800" dirty="0"/>
          </a:p>
          <a:p>
            <a:pPr marL="457200" lvl="1" indent="0">
              <a:buNone/>
            </a:pPr>
            <a:r>
              <a:rPr lang="nl-NL" dirty="0" smtClean="0"/>
              <a:t>1.6  </a:t>
            </a:r>
            <a:r>
              <a:rPr lang="nl-NL" dirty="0"/>
              <a:t>Je legt uit hoe de graanproducten meel, bloem, brood en deegwaren gemaakt worden.</a:t>
            </a:r>
            <a:endParaRPr lang="nl-NL" dirty="0"/>
          </a:p>
        </p:txBody>
      </p:sp>
      <p:sp>
        <p:nvSpPr>
          <p:cNvPr id="4" name="Tijdelijke aanduiding voor datum 3"/>
          <p:cNvSpPr>
            <a:spLocks noGrp="1"/>
          </p:cNvSpPr>
          <p:nvPr>
            <p:ph type="dt" sz="half" idx="10"/>
          </p:nvPr>
        </p:nvSpPr>
        <p:spPr/>
        <p:txBody>
          <a:bodyPr/>
          <a:lstStyle/>
          <a:p>
            <a:fld id="{A1A439B0-D9EE-4D09-B706-043E5D3ADEDA}" type="datetime1">
              <a:rPr lang="nl-NL" smtClean="0"/>
              <a:t>14-9-2018</a:t>
            </a:fld>
            <a:endParaRPr lang="nl-NL"/>
          </a:p>
        </p:txBody>
      </p:sp>
      <p:sp>
        <p:nvSpPr>
          <p:cNvPr id="5" name="Tijdelijke aanduiding voor dianummer 4"/>
          <p:cNvSpPr>
            <a:spLocks noGrp="1"/>
          </p:cNvSpPr>
          <p:nvPr>
            <p:ph type="sldNum" sz="quarter" idx="12"/>
          </p:nvPr>
        </p:nvSpPr>
        <p:spPr/>
        <p:txBody>
          <a:bodyPr/>
          <a:lstStyle/>
          <a:p>
            <a:fld id="{053308CA-A037-474B-AA6E-6C7C048F3532}" type="slidenum">
              <a:rPr lang="nl-NL" smtClean="0"/>
              <a:pPr/>
              <a:t>3</a:t>
            </a:fld>
            <a:endParaRPr lang="nl-NL"/>
          </a:p>
        </p:txBody>
      </p:sp>
    </p:spTree>
    <p:extLst>
      <p:ext uri="{BB962C8B-B14F-4D97-AF65-F5344CB8AC3E}">
        <p14:creationId xmlns:p14="http://schemas.microsoft.com/office/powerpoint/2010/main" val="1591653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mj-lt"/>
              </a:rPr>
              <a:t>Graan en graanproducten</a:t>
            </a:r>
            <a:endParaRPr lang="nl-NL" dirty="0">
              <a:latin typeface="+mj-lt"/>
            </a:endParaRPr>
          </a:p>
        </p:txBody>
      </p:sp>
      <p:sp>
        <p:nvSpPr>
          <p:cNvPr id="3" name="Tijdelijke aanduiding voor inhoud 2"/>
          <p:cNvSpPr>
            <a:spLocks noGrp="1"/>
          </p:cNvSpPr>
          <p:nvPr>
            <p:ph idx="1"/>
          </p:nvPr>
        </p:nvSpPr>
        <p:spPr>
          <a:xfrm>
            <a:off x="611560" y="1196752"/>
            <a:ext cx="8075240" cy="4929411"/>
          </a:xfrm>
        </p:spPr>
        <p:txBody>
          <a:bodyPr/>
          <a:lstStyle/>
          <a:p>
            <a:r>
              <a:rPr lang="nl-NL" dirty="0" smtClean="0"/>
              <a:t>Wat is graan</a:t>
            </a:r>
          </a:p>
          <a:p>
            <a:r>
              <a:rPr lang="nl-NL" smtClean="0"/>
              <a:t>Samenstelling graankorrel</a:t>
            </a:r>
            <a:endParaRPr lang="nl-NL" dirty="0" smtClean="0"/>
          </a:p>
          <a:p>
            <a:r>
              <a:rPr lang="nl-NL" dirty="0" smtClean="0"/>
              <a:t>Samenstelling eetbare granen (Voedingswaarde)</a:t>
            </a:r>
          </a:p>
          <a:p>
            <a:r>
              <a:rPr lang="nl-NL" dirty="0" smtClean="0"/>
              <a:t>Samenstelling meellichaam</a:t>
            </a:r>
          </a:p>
          <a:p>
            <a:r>
              <a:rPr lang="nl-NL" dirty="0" smtClean="0"/>
              <a:t>Diverse soorten, </a:t>
            </a:r>
          </a:p>
          <a:p>
            <a:pPr marL="0" indent="0">
              <a:buNone/>
            </a:pPr>
            <a:r>
              <a:rPr lang="nl-NL" dirty="0"/>
              <a:t> </a:t>
            </a:r>
            <a:r>
              <a:rPr lang="nl-NL" dirty="0" smtClean="0"/>
              <a:t>   Welk producten maken we ervan</a:t>
            </a:r>
          </a:p>
          <a:p>
            <a:r>
              <a:rPr lang="nl-NL" dirty="0" smtClean="0"/>
              <a:t>Deegwaren</a:t>
            </a:r>
            <a:endParaRPr lang="nl-NL" dirty="0"/>
          </a:p>
        </p:txBody>
      </p:sp>
      <p:sp>
        <p:nvSpPr>
          <p:cNvPr id="4" name="Tijdelijke aanduiding voor datum 3"/>
          <p:cNvSpPr>
            <a:spLocks noGrp="1"/>
          </p:cNvSpPr>
          <p:nvPr>
            <p:ph type="dt" sz="half" idx="4294967295"/>
          </p:nvPr>
        </p:nvSpPr>
        <p:spPr>
          <a:xfrm>
            <a:off x="457200" y="6356351"/>
            <a:ext cx="2133596" cy="365129"/>
          </a:xfrm>
          <a:prstGeom prst="rect">
            <a:avLst/>
          </a:prstGeom>
        </p:spPr>
        <p:txBody>
          <a:bodyPr/>
          <a:lstStyle/>
          <a:p>
            <a:pPr lvl="0"/>
            <a:fld id="{BB815BDD-705F-4C68-92AB-D1A59A7CE449}" type="datetime1">
              <a:rPr lang="nl-NL" smtClean="0"/>
              <a:t>14-9-2018</a:t>
            </a:fld>
            <a:endParaRPr lang="nl-NL"/>
          </a:p>
        </p:txBody>
      </p:sp>
      <p:sp>
        <p:nvSpPr>
          <p:cNvPr id="5" name="Tijdelijke aanduiding voor dianummer 4"/>
          <p:cNvSpPr>
            <a:spLocks noGrp="1"/>
          </p:cNvSpPr>
          <p:nvPr>
            <p:ph type="sldNum" sz="quarter" idx="4294967295"/>
          </p:nvPr>
        </p:nvSpPr>
        <p:spPr>
          <a:xfrm>
            <a:off x="6553203" y="6356351"/>
            <a:ext cx="2133596" cy="365129"/>
          </a:xfrm>
          <a:prstGeom prst="rect">
            <a:avLst/>
          </a:prstGeom>
        </p:spPr>
        <p:txBody>
          <a:bodyPr/>
          <a:lstStyle/>
          <a:p>
            <a:pPr lvl="0"/>
            <a:fld id="{B29D9D5C-411C-44FD-A16D-459442C2A935}" type="slidenum">
              <a:rPr lang="nl-NL" smtClean="0"/>
              <a:t>4</a:t>
            </a:fld>
            <a:endParaRPr lang="nl-NL"/>
          </a:p>
        </p:txBody>
      </p:sp>
    </p:spTree>
    <p:extLst>
      <p:ext uri="{BB962C8B-B14F-4D97-AF65-F5344CB8AC3E}">
        <p14:creationId xmlns:p14="http://schemas.microsoft.com/office/powerpoint/2010/main" val="1968922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mj-lt"/>
              </a:rPr>
              <a:t/>
            </a:r>
            <a:br>
              <a:rPr lang="nl-NL" dirty="0" smtClean="0">
                <a:latin typeface="+mj-lt"/>
              </a:rPr>
            </a:br>
            <a:r>
              <a:rPr lang="nl-NL" dirty="0" smtClean="0">
                <a:latin typeface="+mj-lt"/>
              </a:rPr>
              <a:t>Wat </a:t>
            </a:r>
            <a:r>
              <a:rPr lang="nl-NL" dirty="0">
                <a:latin typeface="+mj-lt"/>
              </a:rPr>
              <a:t>is graan?</a:t>
            </a:r>
            <a:br>
              <a:rPr lang="nl-NL" dirty="0">
                <a:latin typeface="+mj-lt"/>
              </a:rPr>
            </a:br>
            <a:endParaRPr lang="nl-NL" dirty="0">
              <a:latin typeface="+mj-lt"/>
            </a:endParaRPr>
          </a:p>
        </p:txBody>
      </p:sp>
      <p:sp>
        <p:nvSpPr>
          <p:cNvPr id="3" name="Tijdelijke aanduiding voor inhoud 2"/>
          <p:cNvSpPr>
            <a:spLocks noGrp="1"/>
          </p:cNvSpPr>
          <p:nvPr>
            <p:ph idx="1"/>
          </p:nvPr>
        </p:nvSpPr>
        <p:spPr>
          <a:xfrm>
            <a:off x="611560" y="1196752"/>
            <a:ext cx="8075240" cy="4929411"/>
          </a:xfrm>
        </p:spPr>
        <p:txBody>
          <a:bodyPr/>
          <a:lstStyle/>
          <a:p>
            <a:r>
              <a:rPr lang="nl-NL" dirty="0" smtClean="0"/>
              <a:t>zaden van </a:t>
            </a:r>
            <a:r>
              <a:rPr lang="nl-NL" dirty="0" smtClean="0"/>
              <a:t>grassen, familie van de </a:t>
            </a:r>
            <a:r>
              <a:rPr lang="nl-NL" dirty="0" smtClean="0"/>
              <a:t>grasachtige</a:t>
            </a:r>
            <a:br>
              <a:rPr lang="nl-NL" dirty="0" smtClean="0"/>
            </a:br>
            <a:r>
              <a:rPr lang="nl-NL" dirty="0" smtClean="0"/>
              <a:t> </a:t>
            </a:r>
            <a:endParaRPr lang="nl-NL" dirty="0" smtClean="0"/>
          </a:p>
          <a:p>
            <a:r>
              <a:rPr lang="nl-NL" dirty="0" smtClean="0"/>
              <a:t>600 geslachten en 10.000 </a:t>
            </a:r>
            <a:r>
              <a:rPr lang="nl-NL" dirty="0" smtClean="0"/>
              <a:t>soorten</a:t>
            </a:r>
            <a:br>
              <a:rPr lang="nl-NL" dirty="0" smtClean="0"/>
            </a:br>
            <a:endParaRPr lang="nl-NL" dirty="0" smtClean="0"/>
          </a:p>
          <a:p>
            <a:r>
              <a:rPr lang="nl-NL" dirty="0" smtClean="0"/>
              <a:t>De zaden of de graankorrel is eigenlijk een vruchtje van de </a:t>
            </a:r>
            <a:r>
              <a:rPr lang="nl-NL" dirty="0" smtClean="0"/>
              <a:t>plant</a:t>
            </a:r>
            <a:br>
              <a:rPr lang="nl-NL" dirty="0" smtClean="0"/>
            </a:br>
            <a:endParaRPr lang="nl-NL" dirty="0" smtClean="0"/>
          </a:p>
          <a:p>
            <a:r>
              <a:rPr lang="nl-NL" dirty="0" smtClean="0"/>
              <a:t>Deze leveren zetmeel en </a:t>
            </a:r>
            <a:r>
              <a:rPr lang="nl-NL" dirty="0" smtClean="0"/>
              <a:t>meel</a:t>
            </a:r>
            <a:endParaRPr lang="nl-NL" dirty="0" smtClean="0"/>
          </a:p>
          <a:p>
            <a:endParaRPr lang="nl-NL" dirty="0" smtClean="0"/>
          </a:p>
        </p:txBody>
      </p:sp>
      <p:sp>
        <p:nvSpPr>
          <p:cNvPr id="4" name="Tijdelijke aanduiding voor datum 3"/>
          <p:cNvSpPr>
            <a:spLocks noGrp="1"/>
          </p:cNvSpPr>
          <p:nvPr>
            <p:ph type="dt" sz="half" idx="4294967295"/>
          </p:nvPr>
        </p:nvSpPr>
        <p:spPr>
          <a:xfrm>
            <a:off x="457200" y="6356351"/>
            <a:ext cx="2133596" cy="365129"/>
          </a:xfrm>
          <a:prstGeom prst="rect">
            <a:avLst/>
          </a:prstGeom>
        </p:spPr>
        <p:txBody>
          <a:bodyPr/>
          <a:lstStyle/>
          <a:p>
            <a:pPr lvl="0"/>
            <a:fld id="{03B0AC14-CFC7-438F-BCB6-5E0F972160A0}" type="datetime1">
              <a:rPr lang="nl-NL" smtClean="0"/>
              <a:t>14-9-2018</a:t>
            </a:fld>
            <a:endParaRPr lang="nl-NL"/>
          </a:p>
        </p:txBody>
      </p:sp>
      <p:sp>
        <p:nvSpPr>
          <p:cNvPr id="5" name="Tijdelijke aanduiding voor dianummer 4"/>
          <p:cNvSpPr>
            <a:spLocks noGrp="1"/>
          </p:cNvSpPr>
          <p:nvPr>
            <p:ph type="sldNum" sz="quarter" idx="4294967295"/>
          </p:nvPr>
        </p:nvSpPr>
        <p:spPr>
          <a:xfrm>
            <a:off x="6553203" y="6356351"/>
            <a:ext cx="2133596" cy="365129"/>
          </a:xfrm>
          <a:prstGeom prst="rect">
            <a:avLst/>
          </a:prstGeom>
        </p:spPr>
        <p:txBody>
          <a:bodyPr/>
          <a:lstStyle/>
          <a:p>
            <a:pPr lvl="0"/>
            <a:fld id="{B29D9D5C-411C-44FD-A16D-459442C2A935}" type="slidenum">
              <a:rPr lang="nl-NL" smtClean="0"/>
              <a:t>5</a:t>
            </a:fld>
            <a:endParaRPr lang="nl-NL"/>
          </a:p>
        </p:txBody>
      </p:sp>
    </p:spTree>
    <p:extLst>
      <p:ext uri="{BB962C8B-B14F-4D97-AF65-F5344CB8AC3E}">
        <p14:creationId xmlns:p14="http://schemas.microsoft.com/office/powerpoint/2010/main" val="10551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mj-lt"/>
              </a:rPr>
              <a:t>Samenstelling graankorrel</a:t>
            </a:r>
            <a:endParaRPr lang="nl-NL" dirty="0">
              <a:latin typeface="+mj-lt"/>
            </a:endParaRPr>
          </a:p>
        </p:txBody>
      </p:sp>
      <p:sp>
        <p:nvSpPr>
          <p:cNvPr id="3" name="Tijdelijke aanduiding voor inhoud 2"/>
          <p:cNvSpPr>
            <a:spLocks noGrp="1"/>
          </p:cNvSpPr>
          <p:nvPr>
            <p:ph idx="1"/>
          </p:nvPr>
        </p:nvSpPr>
        <p:spPr>
          <a:xfrm>
            <a:off x="611560" y="1196752"/>
            <a:ext cx="8075240" cy="4929411"/>
          </a:xfrm>
        </p:spPr>
        <p:txBody>
          <a:bodyPr/>
          <a:lstStyle/>
          <a:p>
            <a:r>
              <a:rPr lang="nl-NL" dirty="0" smtClean="0"/>
              <a:t>Tot </a:t>
            </a:r>
            <a:r>
              <a:rPr lang="nl-NL" dirty="0"/>
              <a:t>8</a:t>
            </a:r>
            <a:r>
              <a:rPr lang="nl-NL" dirty="0" smtClean="0"/>
              <a:t>0 </a:t>
            </a:r>
            <a:r>
              <a:rPr lang="nl-NL" dirty="0"/>
              <a:t>% is </a:t>
            </a:r>
            <a:r>
              <a:rPr lang="nl-NL" dirty="0" smtClean="0"/>
              <a:t>endosperm</a:t>
            </a:r>
            <a:r>
              <a:rPr lang="nl-NL" dirty="0"/>
              <a:t/>
            </a:r>
            <a:br>
              <a:rPr lang="nl-NL" dirty="0"/>
            </a:br>
            <a:endParaRPr lang="nl-NL" dirty="0"/>
          </a:p>
          <a:p>
            <a:r>
              <a:rPr lang="nl-NL" dirty="0" smtClean="0"/>
              <a:t>Endosperm bevat zetmeel en heeft een hoog eiwitgehalte</a:t>
            </a:r>
            <a:endParaRPr lang="nl-NL" dirty="0"/>
          </a:p>
          <a:p>
            <a:endParaRPr lang="nl-NL" dirty="0"/>
          </a:p>
        </p:txBody>
      </p:sp>
      <p:sp>
        <p:nvSpPr>
          <p:cNvPr id="4" name="Tijdelijke aanduiding voor datum 3"/>
          <p:cNvSpPr>
            <a:spLocks noGrp="1"/>
          </p:cNvSpPr>
          <p:nvPr>
            <p:ph type="dt" sz="half" idx="4294967295"/>
          </p:nvPr>
        </p:nvSpPr>
        <p:spPr>
          <a:xfrm>
            <a:off x="457200" y="6356351"/>
            <a:ext cx="2133596" cy="365129"/>
          </a:xfrm>
          <a:prstGeom prst="rect">
            <a:avLst/>
          </a:prstGeom>
        </p:spPr>
        <p:txBody>
          <a:bodyPr/>
          <a:lstStyle/>
          <a:p>
            <a:pPr lvl="0"/>
            <a:fld id="{39D04055-3556-482D-89E3-3A702C0DE850}" type="datetime1">
              <a:rPr lang="nl-NL" smtClean="0"/>
              <a:t>14-9-2018</a:t>
            </a:fld>
            <a:endParaRPr lang="nl-NL"/>
          </a:p>
        </p:txBody>
      </p:sp>
      <p:sp>
        <p:nvSpPr>
          <p:cNvPr id="5" name="Tijdelijke aanduiding voor dianummer 4"/>
          <p:cNvSpPr>
            <a:spLocks noGrp="1"/>
          </p:cNvSpPr>
          <p:nvPr>
            <p:ph type="sldNum" sz="quarter" idx="4294967295"/>
          </p:nvPr>
        </p:nvSpPr>
        <p:spPr>
          <a:xfrm>
            <a:off x="6553203" y="6356351"/>
            <a:ext cx="2133596" cy="365129"/>
          </a:xfrm>
          <a:prstGeom prst="rect">
            <a:avLst/>
          </a:prstGeom>
        </p:spPr>
        <p:txBody>
          <a:bodyPr/>
          <a:lstStyle/>
          <a:p>
            <a:pPr lvl="0"/>
            <a:fld id="{B29D9D5C-411C-44FD-A16D-459442C2A935}" type="slidenum">
              <a:rPr lang="nl-NL" smtClean="0"/>
              <a:t>6</a:t>
            </a:fld>
            <a:endParaRPr lang="nl-NL"/>
          </a:p>
        </p:txBody>
      </p:sp>
      <p:pic>
        <p:nvPicPr>
          <p:cNvPr id="7" name="Afbeelding 6"/>
          <p:cNvPicPr>
            <a:picLocks noChangeAspect="1"/>
          </p:cNvPicPr>
          <p:nvPr/>
        </p:nvPicPr>
        <p:blipFill>
          <a:blip r:embed="rId3"/>
          <a:stretch>
            <a:fillRect/>
          </a:stretch>
        </p:blipFill>
        <p:spPr>
          <a:xfrm>
            <a:off x="7476736" y="2832226"/>
            <a:ext cx="1158340" cy="3706689"/>
          </a:xfrm>
          <a:prstGeom prst="rect">
            <a:avLst/>
          </a:prstGeom>
        </p:spPr>
      </p:pic>
    </p:spTree>
    <p:extLst>
      <p:ext uri="{BB962C8B-B14F-4D97-AF65-F5344CB8AC3E}">
        <p14:creationId xmlns:p14="http://schemas.microsoft.com/office/powerpoint/2010/main" val="232266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Samenstelling graankorrel</a:t>
            </a:r>
            <a:endParaRPr lang="nl-NL" dirty="0">
              <a:latin typeface="+mj-lt"/>
            </a:endParaRPr>
          </a:p>
        </p:txBody>
      </p:sp>
      <p:sp>
        <p:nvSpPr>
          <p:cNvPr id="3" name="Tijdelijke aanduiding voor inhoud 2"/>
          <p:cNvSpPr>
            <a:spLocks noGrp="1"/>
          </p:cNvSpPr>
          <p:nvPr>
            <p:ph idx="1"/>
          </p:nvPr>
        </p:nvSpPr>
        <p:spPr>
          <a:xfrm>
            <a:off x="683568" y="1196752"/>
            <a:ext cx="8003232" cy="4929411"/>
          </a:xfrm>
        </p:spPr>
        <p:txBody>
          <a:bodyPr>
            <a:normAutofit lnSpcReduction="10000"/>
          </a:bodyPr>
          <a:lstStyle/>
          <a:p>
            <a:r>
              <a:rPr lang="nl-NL" dirty="0"/>
              <a:t>Endosperm is bedekt met </a:t>
            </a:r>
            <a:r>
              <a:rPr lang="nl-NL" dirty="0" smtClean="0"/>
              <a:t>de </a:t>
            </a:r>
            <a:r>
              <a:rPr lang="nl-NL" dirty="0" err="1"/>
              <a:t>aleuronlaag</a:t>
            </a:r>
            <a:r>
              <a:rPr lang="nl-NL" dirty="0"/>
              <a:t> en twee </a:t>
            </a:r>
            <a:r>
              <a:rPr lang="nl-NL" dirty="0" smtClean="0"/>
              <a:t>onverteerbare </a:t>
            </a:r>
            <a:r>
              <a:rPr lang="nl-NL" dirty="0"/>
              <a:t>vezelige </a:t>
            </a:r>
            <a:r>
              <a:rPr lang="nl-NL" dirty="0" smtClean="0"/>
              <a:t>lagen, dit zijn de zemelen en het kaf.</a:t>
            </a:r>
          </a:p>
          <a:p>
            <a:pPr marL="0" indent="0">
              <a:buNone/>
            </a:pPr>
            <a:r>
              <a:rPr lang="nl-NL" dirty="0"/>
              <a:t>	</a:t>
            </a:r>
            <a:r>
              <a:rPr lang="nl-NL" dirty="0" smtClean="0"/>
              <a:t>samen is dit 18% van de totale </a:t>
            </a:r>
            <a:r>
              <a:rPr lang="nl-NL" dirty="0" smtClean="0"/>
              <a:t>korrel</a:t>
            </a:r>
            <a:br>
              <a:rPr lang="nl-NL" dirty="0" smtClean="0"/>
            </a:br>
            <a:endParaRPr lang="nl-NL" dirty="0" smtClean="0"/>
          </a:p>
          <a:p>
            <a:r>
              <a:rPr lang="nl-NL" dirty="0" smtClean="0"/>
              <a:t>De kiem beslaat maar </a:t>
            </a:r>
            <a:r>
              <a:rPr lang="nl-NL" dirty="0"/>
              <a:t>2 % van de </a:t>
            </a:r>
            <a:r>
              <a:rPr lang="nl-NL" dirty="0" smtClean="0"/>
              <a:t>korrel</a:t>
            </a:r>
            <a:r>
              <a:rPr lang="nl-NL" dirty="0"/>
              <a:t/>
            </a:r>
            <a:br>
              <a:rPr lang="nl-NL" dirty="0"/>
            </a:br>
            <a:endParaRPr lang="nl-NL" dirty="0" smtClean="0"/>
          </a:p>
          <a:p>
            <a:r>
              <a:rPr lang="nl-NL" dirty="0" smtClean="0"/>
              <a:t>kiem </a:t>
            </a:r>
            <a:r>
              <a:rPr lang="nl-NL" dirty="0" smtClean="0"/>
              <a:t>-&gt; </a:t>
            </a:r>
            <a:r>
              <a:rPr lang="nl-NL" dirty="0" smtClean="0"/>
              <a:t>vetzuren </a:t>
            </a:r>
            <a:r>
              <a:rPr lang="nl-NL" dirty="0" smtClean="0"/>
              <a:t>en </a:t>
            </a:r>
            <a:r>
              <a:rPr lang="nl-NL" dirty="0" smtClean="0"/>
              <a:t>vitaminen</a:t>
            </a:r>
            <a:r>
              <a:rPr lang="nl-NL" dirty="0" smtClean="0"/>
              <a:t>.</a:t>
            </a:r>
          </a:p>
          <a:p>
            <a:endParaRPr lang="nl-NL" dirty="0"/>
          </a:p>
          <a:p>
            <a:r>
              <a:rPr lang="nl-NL" dirty="0"/>
              <a:t>Zemelen en kiem worden bij het malen vaak </a:t>
            </a:r>
            <a:r>
              <a:rPr lang="nl-NL" dirty="0" smtClean="0"/>
              <a:t>verwijderd, </a:t>
            </a:r>
            <a:r>
              <a:rPr lang="nl-NL" dirty="0"/>
              <a:t>waarom?</a:t>
            </a:r>
          </a:p>
          <a:p>
            <a:endParaRPr lang="nl-NL" dirty="0"/>
          </a:p>
        </p:txBody>
      </p:sp>
      <p:sp>
        <p:nvSpPr>
          <p:cNvPr id="4" name="Tijdelijke aanduiding voor datum 3"/>
          <p:cNvSpPr>
            <a:spLocks noGrp="1"/>
          </p:cNvSpPr>
          <p:nvPr>
            <p:ph type="dt" sz="half" idx="4294967295"/>
          </p:nvPr>
        </p:nvSpPr>
        <p:spPr>
          <a:xfrm>
            <a:off x="457200" y="6356351"/>
            <a:ext cx="2133596" cy="365129"/>
          </a:xfrm>
          <a:prstGeom prst="rect">
            <a:avLst/>
          </a:prstGeom>
        </p:spPr>
        <p:txBody>
          <a:bodyPr/>
          <a:lstStyle/>
          <a:p>
            <a:pPr lvl="0"/>
            <a:fld id="{BADBAA8C-44D3-4617-8E97-306BDE349D75}" type="datetime1">
              <a:rPr lang="nl-NL" smtClean="0"/>
              <a:t>14-9-2018</a:t>
            </a:fld>
            <a:endParaRPr lang="nl-NL"/>
          </a:p>
        </p:txBody>
      </p:sp>
      <p:sp>
        <p:nvSpPr>
          <p:cNvPr id="5" name="Tijdelijke aanduiding voor dianummer 4"/>
          <p:cNvSpPr>
            <a:spLocks noGrp="1"/>
          </p:cNvSpPr>
          <p:nvPr>
            <p:ph type="sldNum" sz="quarter" idx="4294967295"/>
          </p:nvPr>
        </p:nvSpPr>
        <p:spPr>
          <a:xfrm>
            <a:off x="6553203" y="6356351"/>
            <a:ext cx="2133596" cy="365129"/>
          </a:xfrm>
          <a:prstGeom prst="rect">
            <a:avLst/>
          </a:prstGeom>
        </p:spPr>
        <p:txBody>
          <a:bodyPr/>
          <a:lstStyle/>
          <a:p>
            <a:pPr lvl="0"/>
            <a:fld id="{B29D9D5C-411C-44FD-A16D-459442C2A935}" type="slidenum">
              <a:rPr lang="nl-NL" smtClean="0"/>
              <a:t>7</a:t>
            </a:fld>
            <a:endParaRPr lang="nl-NL"/>
          </a:p>
        </p:txBody>
      </p:sp>
    </p:spTree>
    <p:extLst>
      <p:ext uri="{BB962C8B-B14F-4D97-AF65-F5344CB8AC3E}">
        <p14:creationId xmlns:p14="http://schemas.microsoft.com/office/powerpoint/2010/main" val="1963853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Samenstelling graankorrel</a:t>
            </a:r>
            <a:endParaRPr lang="nl-NL" dirty="0">
              <a:latin typeface="+mj-lt"/>
            </a:endParaRPr>
          </a:p>
        </p:txBody>
      </p:sp>
      <p:sp>
        <p:nvSpPr>
          <p:cNvPr id="3" name="Tijdelijke aanduiding voor inhoud 2"/>
          <p:cNvSpPr>
            <a:spLocks noGrp="1"/>
          </p:cNvSpPr>
          <p:nvPr>
            <p:ph idx="1"/>
          </p:nvPr>
        </p:nvSpPr>
        <p:spPr>
          <a:xfrm>
            <a:off x="683568" y="1196752"/>
            <a:ext cx="8003232" cy="4929411"/>
          </a:xfrm>
        </p:spPr>
        <p:txBody>
          <a:bodyPr/>
          <a:lstStyle/>
          <a:p>
            <a:r>
              <a:rPr lang="nl-NL" dirty="0" smtClean="0"/>
              <a:t>Zemelen worden </a:t>
            </a:r>
            <a:r>
              <a:rPr lang="nl-NL" dirty="0" smtClean="0"/>
              <a:t>weer toegevoegd</a:t>
            </a:r>
            <a:br>
              <a:rPr lang="nl-NL" dirty="0" smtClean="0"/>
            </a:br>
            <a:r>
              <a:rPr lang="nl-NL" dirty="0" smtClean="0"/>
              <a:t>-&gt;  B-vitaminen.</a:t>
            </a:r>
            <a:br>
              <a:rPr lang="nl-NL" dirty="0" smtClean="0"/>
            </a:br>
            <a:r>
              <a:rPr lang="nl-NL" dirty="0" smtClean="0"/>
              <a:t>-&gt; vezels</a:t>
            </a:r>
            <a:endParaRPr lang="nl-NL" dirty="0" smtClean="0"/>
          </a:p>
          <a:p>
            <a:endParaRPr lang="nl-NL" dirty="0"/>
          </a:p>
          <a:p>
            <a:r>
              <a:rPr lang="nl-NL" dirty="0" smtClean="0"/>
              <a:t>geen </a:t>
            </a:r>
            <a:r>
              <a:rPr lang="nl-NL" dirty="0" smtClean="0"/>
              <a:t>goede </a:t>
            </a:r>
            <a:r>
              <a:rPr lang="nl-NL" dirty="0" smtClean="0"/>
              <a:t>vleesvervanger</a:t>
            </a:r>
            <a:endParaRPr lang="nl-NL" dirty="0" smtClean="0"/>
          </a:p>
          <a:p>
            <a:endParaRPr lang="nl-NL" dirty="0"/>
          </a:p>
        </p:txBody>
      </p:sp>
      <p:sp>
        <p:nvSpPr>
          <p:cNvPr id="4" name="Tijdelijke aanduiding voor datum 3"/>
          <p:cNvSpPr>
            <a:spLocks noGrp="1"/>
          </p:cNvSpPr>
          <p:nvPr>
            <p:ph type="dt" sz="half" idx="4294967295"/>
          </p:nvPr>
        </p:nvSpPr>
        <p:spPr>
          <a:xfrm>
            <a:off x="457200" y="6356351"/>
            <a:ext cx="2133596" cy="365129"/>
          </a:xfrm>
          <a:prstGeom prst="rect">
            <a:avLst/>
          </a:prstGeom>
        </p:spPr>
        <p:txBody>
          <a:bodyPr/>
          <a:lstStyle/>
          <a:p>
            <a:pPr lvl="0"/>
            <a:fld id="{BADBAA8C-44D3-4617-8E97-306BDE349D75}" type="datetime1">
              <a:rPr lang="nl-NL" smtClean="0"/>
              <a:t>14-9-2018</a:t>
            </a:fld>
            <a:endParaRPr lang="nl-NL"/>
          </a:p>
        </p:txBody>
      </p:sp>
      <p:sp>
        <p:nvSpPr>
          <p:cNvPr id="5" name="Tijdelijke aanduiding voor dianummer 4"/>
          <p:cNvSpPr>
            <a:spLocks noGrp="1"/>
          </p:cNvSpPr>
          <p:nvPr>
            <p:ph type="sldNum" sz="quarter" idx="4294967295"/>
          </p:nvPr>
        </p:nvSpPr>
        <p:spPr>
          <a:xfrm>
            <a:off x="6553203" y="6356351"/>
            <a:ext cx="2133596" cy="365129"/>
          </a:xfrm>
          <a:prstGeom prst="rect">
            <a:avLst/>
          </a:prstGeom>
        </p:spPr>
        <p:txBody>
          <a:bodyPr/>
          <a:lstStyle/>
          <a:p>
            <a:pPr lvl="0"/>
            <a:fld id="{B29D9D5C-411C-44FD-A16D-459442C2A935}" type="slidenum">
              <a:rPr lang="nl-NL" smtClean="0"/>
              <a:t>8</a:t>
            </a:fld>
            <a:endParaRPr lang="nl-NL"/>
          </a:p>
        </p:txBody>
      </p:sp>
    </p:spTree>
    <p:extLst>
      <p:ext uri="{BB962C8B-B14F-4D97-AF65-F5344CB8AC3E}">
        <p14:creationId xmlns:p14="http://schemas.microsoft.com/office/powerpoint/2010/main" val="1252767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Doorsnede tarwekorrel</a:t>
            </a:r>
            <a:endParaRPr lang="nl-NL" dirty="0"/>
          </a:p>
        </p:txBody>
      </p:sp>
      <p:sp>
        <p:nvSpPr>
          <p:cNvPr id="4" name="Tijdelijke aanduiding voor datum 3"/>
          <p:cNvSpPr>
            <a:spLocks noGrp="1"/>
          </p:cNvSpPr>
          <p:nvPr>
            <p:ph type="dt" sz="half" idx="4294967295"/>
          </p:nvPr>
        </p:nvSpPr>
        <p:spPr>
          <a:xfrm>
            <a:off x="457200" y="6356351"/>
            <a:ext cx="2133596" cy="365129"/>
          </a:xfrm>
          <a:prstGeom prst="rect">
            <a:avLst/>
          </a:prstGeom>
        </p:spPr>
        <p:txBody>
          <a:bodyPr/>
          <a:lstStyle/>
          <a:p>
            <a:pPr lvl="0"/>
            <a:fld id="{2D97505E-ABDF-48AA-A374-EBC2061E3744}" type="datetime1">
              <a:rPr lang="nl-NL" smtClean="0"/>
              <a:t>14-9-2018</a:t>
            </a:fld>
            <a:endParaRPr lang="nl-NL"/>
          </a:p>
        </p:txBody>
      </p:sp>
      <p:sp>
        <p:nvSpPr>
          <p:cNvPr id="5" name="Tijdelijke aanduiding voor dianummer 4"/>
          <p:cNvSpPr>
            <a:spLocks noGrp="1"/>
          </p:cNvSpPr>
          <p:nvPr>
            <p:ph type="sldNum" sz="quarter" idx="4294967295"/>
          </p:nvPr>
        </p:nvSpPr>
        <p:spPr>
          <a:xfrm>
            <a:off x="6553203" y="6356351"/>
            <a:ext cx="2133596" cy="365129"/>
          </a:xfrm>
          <a:prstGeom prst="rect">
            <a:avLst/>
          </a:prstGeom>
        </p:spPr>
        <p:txBody>
          <a:bodyPr/>
          <a:lstStyle/>
          <a:p>
            <a:pPr lvl="0"/>
            <a:fld id="{B29D9D5C-411C-44FD-A16D-459442C2A935}" type="slidenum">
              <a:rPr lang="nl-NL" smtClean="0"/>
              <a:t>9</a:t>
            </a:fld>
            <a:endParaRPr lang="nl-NL"/>
          </a:p>
        </p:txBody>
      </p:sp>
      <p:pic>
        <p:nvPicPr>
          <p:cNvPr id="6" name="Tijdelijke aanduiding voor inhoud 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33365" y="1417640"/>
            <a:ext cx="3216968" cy="4525963"/>
          </a:xfrm>
          <a:prstGeom prst="rect">
            <a:avLst/>
          </a:prstGeom>
          <a:noFill/>
          <a:ln>
            <a:noFill/>
          </a:ln>
        </p:spPr>
      </p:pic>
      <p:sp>
        <p:nvSpPr>
          <p:cNvPr id="7" name="Rechthoek 6"/>
          <p:cNvSpPr/>
          <p:nvPr/>
        </p:nvSpPr>
        <p:spPr>
          <a:xfrm>
            <a:off x="1129553" y="1417641"/>
            <a:ext cx="4320987" cy="2554545"/>
          </a:xfrm>
          <a:prstGeom prst="rect">
            <a:avLst/>
          </a:prstGeom>
        </p:spPr>
        <p:txBody>
          <a:bodyPr wrap="square">
            <a:spAutoFit/>
          </a:bodyPr>
          <a:lstStyle/>
          <a:p>
            <a:pPr marL="514350" indent="-514350">
              <a:buFont typeface="+mj-lt"/>
              <a:buAutoNum type="arabicPeriod"/>
            </a:pPr>
            <a:r>
              <a:rPr lang="nl-NL" sz="3200" dirty="0" smtClean="0"/>
              <a:t>Endosperm</a:t>
            </a:r>
          </a:p>
          <a:p>
            <a:pPr marL="514350" indent="-514350">
              <a:buFont typeface="+mj-lt"/>
              <a:buAutoNum type="arabicPeriod"/>
            </a:pPr>
            <a:r>
              <a:rPr lang="nl-NL" sz="3200" dirty="0" smtClean="0"/>
              <a:t>Zemelen</a:t>
            </a:r>
          </a:p>
          <a:p>
            <a:pPr marL="514350" indent="-514350">
              <a:buFont typeface="+mj-lt"/>
              <a:buAutoNum type="arabicPeriod"/>
            </a:pPr>
            <a:r>
              <a:rPr lang="nl-NL" sz="3200" dirty="0"/>
              <a:t>Z</a:t>
            </a:r>
            <a:r>
              <a:rPr lang="nl-NL" sz="3200" dirty="0" smtClean="0"/>
              <a:t>emelen </a:t>
            </a:r>
          </a:p>
          <a:p>
            <a:pPr marL="514350" indent="-514350">
              <a:buFont typeface="+mj-lt"/>
              <a:buAutoNum type="arabicPeriod"/>
            </a:pPr>
            <a:r>
              <a:rPr lang="nl-NL" sz="3200" dirty="0"/>
              <a:t>K</a:t>
            </a:r>
            <a:r>
              <a:rPr lang="nl-NL" sz="3200" dirty="0" smtClean="0"/>
              <a:t>af </a:t>
            </a:r>
          </a:p>
          <a:p>
            <a:pPr marL="514350" indent="-514350">
              <a:buFont typeface="+mj-lt"/>
              <a:buAutoNum type="arabicPeriod"/>
            </a:pPr>
            <a:r>
              <a:rPr lang="nl-NL" sz="3200" dirty="0"/>
              <a:t>K</a:t>
            </a:r>
            <a:r>
              <a:rPr lang="nl-NL" sz="3200" dirty="0" smtClean="0"/>
              <a:t>iem</a:t>
            </a:r>
            <a:endParaRPr lang="nl-NL" sz="3200" dirty="0"/>
          </a:p>
        </p:txBody>
      </p:sp>
    </p:spTree>
    <p:extLst>
      <p:ext uri="{BB962C8B-B14F-4D97-AF65-F5344CB8AC3E}">
        <p14:creationId xmlns:p14="http://schemas.microsoft.com/office/powerpoint/2010/main" val="1395900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1011</TotalTime>
  <Words>781</Words>
  <Application>Microsoft Office PowerPoint</Application>
  <PresentationFormat>Diavoorstelling (4:3)</PresentationFormat>
  <Paragraphs>201</Paragraphs>
  <Slides>21</Slides>
  <Notes>19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Wingdings</vt:lpstr>
      <vt:lpstr>Kantoorthema</vt:lpstr>
      <vt:lpstr>PowerPoint-presentatie</vt:lpstr>
      <vt:lpstr>Inhoud</vt:lpstr>
      <vt:lpstr>Succescriteria</vt:lpstr>
      <vt:lpstr>Graan en graanproducten</vt:lpstr>
      <vt:lpstr> Wat is graan? </vt:lpstr>
      <vt:lpstr>Samenstelling graankorrel</vt:lpstr>
      <vt:lpstr>Samenstelling graankorrel</vt:lpstr>
      <vt:lpstr>Samenstelling graankorrel</vt:lpstr>
      <vt:lpstr>Doorsnede tarwekorrel</vt:lpstr>
      <vt:lpstr>Film graan</vt:lpstr>
      <vt:lpstr>Samenstelling eetbare granen </vt:lpstr>
      <vt:lpstr>Samenstelling meellichaam</vt:lpstr>
      <vt:lpstr>Samenstelling meellichaam</vt:lpstr>
      <vt:lpstr>Vragen over graan en graan producten</vt:lpstr>
      <vt:lpstr>Opdracht 1</vt:lpstr>
      <vt:lpstr>Deegwaren</vt:lpstr>
      <vt:lpstr>Wat zijn deegwaren</vt:lpstr>
      <vt:lpstr>Diverse pasta’s</vt:lpstr>
      <vt:lpstr>Diverse pasta’s</vt:lpstr>
      <vt:lpstr>Bereiding</vt:lpstr>
      <vt:lpstr>Vragen over deegwaren</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Ilse Theuws</cp:lastModifiedBy>
  <cp:revision>63</cp:revision>
  <cp:lastPrinted>2016-07-05T14:15:03Z</cp:lastPrinted>
  <dcterms:created xsi:type="dcterms:W3CDTF">2013-11-15T15:05:42Z</dcterms:created>
  <dcterms:modified xsi:type="dcterms:W3CDTF">2018-09-14T08:28:11Z</dcterms:modified>
</cp:coreProperties>
</file>